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1" r:id="rId9"/>
    <p:sldId id="266" r:id="rId10"/>
    <p:sldId id="263" r:id="rId11"/>
    <p:sldId id="264" r:id="rId12"/>
    <p:sldId id="269" r:id="rId13"/>
    <p:sldId id="265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7AE97D-E149-4E31-9789-69BA2D40B077}" v="15" dt="2025-04-22T11:58:37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5E556D-768D-40CA-A5FA-9061C395DE2F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C529AD5-B203-457A-8A2F-7D591A0F664B}">
      <dgm:prSet custT="1"/>
      <dgm:spPr/>
      <dgm:t>
        <a:bodyPr/>
        <a:lstStyle/>
        <a:p>
          <a:pPr algn="ctr"/>
          <a:r>
            <a:rPr lang="en-US" sz="2800" dirty="0"/>
            <a:t>Diversification isn’t just about revenue:</a:t>
          </a:r>
        </a:p>
      </dgm:t>
    </dgm:pt>
    <dgm:pt modelId="{BF01AE15-7EDE-439B-BD96-79F0E151FFA4}" type="parTrans" cxnId="{21A36157-2854-4B57-8C88-A84A1CEF635B}">
      <dgm:prSet/>
      <dgm:spPr/>
      <dgm:t>
        <a:bodyPr/>
        <a:lstStyle/>
        <a:p>
          <a:endParaRPr lang="en-US"/>
        </a:p>
      </dgm:t>
    </dgm:pt>
    <dgm:pt modelId="{FA68DE9C-A9B0-489E-BD50-CF795660B320}" type="sibTrans" cxnId="{21A36157-2854-4B57-8C88-A84A1CEF635B}">
      <dgm:prSet/>
      <dgm:spPr/>
      <dgm:t>
        <a:bodyPr/>
        <a:lstStyle/>
        <a:p>
          <a:endParaRPr lang="en-US"/>
        </a:p>
      </dgm:t>
    </dgm:pt>
    <dgm:pt modelId="{98209048-BE25-47A7-A07D-ECD0A0357017}">
      <dgm:prSet/>
      <dgm:spPr>
        <a:noFill/>
      </dgm:spPr>
      <dgm:t>
        <a:bodyPr/>
        <a:lstStyle/>
        <a:p>
          <a:pPr algn="ctr">
            <a:buNone/>
          </a:pPr>
          <a:r>
            <a:rPr lang="en-US" b="1" dirty="0">
              <a:solidFill>
                <a:schemeClr val="bg1"/>
              </a:solidFill>
            </a:rPr>
            <a:t>Improves patient care</a:t>
          </a:r>
          <a:r>
            <a:rPr lang="en-US" dirty="0">
              <a:solidFill>
                <a:schemeClr val="bg1"/>
              </a:solidFill>
            </a:rPr>
            <a:t>:</a:t>
          </a:r>
        </a:p>
      </dgm:t>
    </dgm:pt>
    <dgm:pt modelId="{419DB264-4D02-401A-A073-68290C0B8782}" type="parTrans" cxnId="{F89E8CDB-CED5-4ED5-B545-2B9B813EDB32}">
      <dgm:prSet/>
      <dgm:spPr/>
      <dgm:t>
        <a:bodyPr/>
        <a:lstStyle/>
        <a:p>
          <a:endParaRPr lang="en-US"/>
        </a:p>
      </dgm:t>
    </dgm:pt>
    <dgm:pt modelId="{D26BE7FD-EEA8-448C-962B-EFE66B592EBA}" type="sibTrans" cxnId="{F89E8CDB-CED5-4ED5-B545-2B9B813EDB32}">
      <dgm:prSet/>
      <dgm:spPr/>
      <dgm:t>
        <a:bodyPr/>
        <a:lstStyle/>
        <a:p>
          <a:endParaRPr lang="en-US"/>
        </a:p>
      </dgm:t>
    </dgm:pt>
    <dgm:pt modelId="{442FE19D-5097-4DED-AA11-E28DD4CD4C2A}">
      <dgm:prSet/>
      <dgm:spPr>
        <a:noFill/>
      </dgm:spPr>
      <dgm:t>
        <a:bodyPr/>
        <a:lstStyle/>
        <a:p>
          <a:pPr algn="ctr">
            <a:buNone/>
          </a:pPr>
          <a:r>
            <a:rPr lang="en-US" b="1" dirty="0">
              <a:solidFill>
                <a:schemeClr val="bg1"/>
              </a:solidFill>
            </a:rPr>
            <a:t>Evidence-based care</a:t>
          </a:r>
          <a:r>
            <a:rPr lang="en-US" dirty="0">
              <a:solidFill>
                <a:schemeClr val="bg1"/>
              </a:solidFill>
            </a:rPr>
            <a:t>:</a:t>
          </a:r>
        </a:p>
      </dgm:t>
    </dgm:pt>
    <dgm:pt modelId="{A79FE2A0-7CAA-42BD-B46F-7EF093288B77}" type="parTrans" cxnId="{2B409B90-5373-458F-A1E9-E7D72C7F01CF}">
      <dgm:prSet/>
      <dgm:spPr/>
      <dgm:t>
        <a:bodyPr/>
        <a:lstStyle/>
        <a:p>
          <a:endParaRPr lang="en-US"/>
        </a:p>
      </dgm:t>
    </dgm:pt>
    <dgm:pt modelId="{5892AFE6-7782-4BAF-8B65-0B4DD1F2B852}" type="sibTrans" cxnId="{2B409B90-5373-458F-A1E9-E7D72C7F01CF}">
      <dgm:prSet/>
      <dgm:spPr/>
      <dgm:t>
        <a:bodyPr/>
        <a:lstStyle/>
        <a:p>
          <a:endParaRPr lang="en-US"/>
        </a:p>
      </dgm:t>
    </dgm:pt>
    <dgm:pt modelId="{D346A599-64D0-474F-95FA-DA2DB08A892E}">
      <dgm:prSet/>
      <dgm:spPr>
        <a:noFill/>
      </dgm:spPr>
      <dgm:t>
        <a:bodyPr/>
        <a:lstStyle/>
        <a:p>
          <a:pPr algn="ctr">
            <a:buNone/>
          </a:pPr>
          <a:r>
            <a:rPr lang="en-US" b="1" dirty="0">
              <a:solidFill>
                <a:schemeClr val="bg1"/>
              </a:solidFill>
            </a:rPr>
            <a:t>Business resilience</a:t>
          </a:r>
          <a:r>
            <a:rPr lang="en-US" dirty="0">
              <a:solidFill>
                <a:schemeClr val="bg1"/>
              </a:solidFill>
            </a:rPr>
            <a:t>:</a:t>
          </a:r>
        </a:p>
      </dgm:t>
    </dgm:pt>
    <dgm:pt modelId="{FA06A88B-EFE8-4ABF-9CF2-023935876E8E}" type="parTrans" cxnId="{0DF768D5-EEA9-4A30-8361-F531EA7CC937}">
      <dgm:prSet/>
      <dgm:spPr/>
      <dgm:t>
        <a:bodyPr/>
        <a:lstStyle/>
        <a:p>
          <a:endParaRPr lang="en-US"/>
        </a:p>
      </dgm:t>
    </dgm:pt>
    <dgm:pt modelId="{13E3C3CF-3912-42A7-9D26-C33A2562C20B}" type="sibTrans" cxnId="{0DF768D5-EEA9-4A30-8361-F531EA7CC937}">
      <dgm:prSet/>
      <dgm:spPr/>
      <dgm:t>
        <a:bodyPr/>
        <a:lstStyle/>
        <a:p>
          <a:endParaRPr lang="en-US"/>
        </a:p>
      </dgm:t>
    </dgm:pt>
    <dgm:pt modelId="{4CF0D5E5-035B-4FFF-9E34-AC5B51AEF01F}">
      <dgm:prSet custT="1"/>
      <dgm:spPr/>
      <dgm:t>
        <a:bodyPr/>
        <a:lstStyle/>
        <a:p>
          <a:pPr algn="ctr"/>
          <a:r>
            <a:rPr lang="en-US" sz="2800" b="1" dirty="0"/>
            <a:t>Choice = value for both patients </a:t>
          </a:r>
          <a:r>
            <a:rPr lang="en-US" sz="2800" b="1" i="1" dirty="0"/>
            <a:t>and</a:t>
          </a:r>
          <a:r>
            <a:rPr lang="en-US" sz="2800" b="1" dirty="0"/>
            <a:t> the clinic.</a:t>
          </a:r>
          <a:endParaRPr lang="en-US" sz="2800" dirty="0"/>
        </a:p>
      </dgm:t>
    </dgm:pt>
    <dgm:pt modelId="{50C97D12-2269-4DF0-913B-0159D54F4FAA}" type="parTrans" cxnId="{300791D5-EE92-4C95-B27C-46DD532A3C2A}">
      <dgm:prSet/>
      <dgm:spPr/>
      <dgm:t>
        <a:bodyPr/>
        <a:lstStyle/>
        <a:p>
          <a:endParaRPr lang="en-US"/>
        </a:p>
      </dgm:t>
    </dgm:pt>
    <dgm:pt modelId="{32977414-B738-45AC-9095-1A4600CB095E}" type="sibTrans" cxnId="{300791D5-EE92-4C95-B27C-46DD532A3C2A}">
      <dgm:prSet/>
      <dgm:spPr/>
      <dgm:t>
        <a:bodyPr/>
        <a:lstStyle/>
        <a:p>
          <a:endParaRPr lang="en-US"/>
        </a:p>
      </dgm:t>
    </dgm:pt>
    <dgm:pt modelId="{10CBCCAD-6440-4853-893E-66C03A4D316B}">
      <dgm:prSet/>
      <dgm:spPr>
        <a:noFill/>
      </dgm:spPr>
      <dgm:t>
        <a:bodyPr/>
        <a:lstStyle/>
        <a:p>
          <a:pPr algn="ctr">
            <a:buNone/>
          </a:pPr>
          <a:r>
            <a:rPr lang="en-US" i="1" dirty="0">
              <a:solidFill>
                <a:schemeClr val="bg1"/>
              </a:solidFill>
            </a:rPr>
            <a:t>Offers more treatment choices.</a:t>
          </a:r>
        </a:p>
      </dgm:t>
    </dgm:pt>
    <dgm:pt modelId="{B055C55E-B4B0-43C5-8FB0-A7D623490AB5}" type="parTrans" cxnId="{55D007CC-862E-4781-91E4-3F991B6F1258}">
      <dgm:prSet/>
      <dgm:spPr/>
      <dgm:t>
        <a:bodyPr/>
        <a:lstStyle/>
        <a:p>
          <a:endParaRPr lang="en-GB"/>
        </a:p>
      </dgm:t>
    </dgm:pt>
    <dgm:pt modelId="{D2701B58-5EA5-4D0A-8007-6EAAD4C2ECCE}" type="sibTrans" cxnId="{55D007CC-862E-4781-91E4-3F991B6F1258}">
      <dgm:prSet/>
      <dgm:spPr/>
      <dgm:t>
        <a:bodyPr/>
        <a:lstStyle/>
        <a:p>
          <a:endParaRPr lang="en-GB"/>
        </a:p>
      </dgm:t>
    </dgm:pt>
    <dgm:pt modelId="{3F5D03F8-ADA3-4941-9137-F3941FADD401}">
      <dgm:prSet/>
      <dgm:spPr>
        <a:noFill/>
      </dgm:spPr>
      <dgm:t>
        <a:bodyPr/>
        <a:lstStyle/>
        <a:p>
          <a:pPr algn="ctr">
            <a:buNone/>
          </a:pPr>
          <a:r>
            <a:rPr lang="en-US" i="1" dirty="0">
              <a:solidFill>
                <a:schemeClr val="bg1"/>
              </a:solidFill>
            </a:rPr>
            <a:t>Different tools for different needs.</a:t>
          </a:r>
        </a:p>
      </dgm:t>
    </dgm:pt>
    <dgm:pt modelId="{0ED6DFEC-CA64-4F38-98A6-E112A46ED2A1}" type="parTrans" cxnId="{39C23983-C171-4271-A8CE-8A5F8FB76F51}">
      <dgm:prSet/>
      <dgm:spPr/>
      <dgm:t>
        <a:bodyPr/>
        <a:lstStyle/>
        <a:p>
          <a:endParaRPr lang="en-GB"/>
        </a:p>
      </dgm:t>
    </dgm:pt>
    <dgm:pt modelId="{4EB8D0F2-E9F5-41CD-B775-1CB5AFDE8FB2}" type="sibTrans" cxnId="{39C23983-C171-4271-A8CE-8A5F8FB76F51}">
      <dgm:prSet/>
      <dgm:spPr/>
      <dgm:t>
        <a:bodyPr/>
        <a:lstStyle/>
        <a:p>
          <a:endParaRPr lang="en-GB"/>
        </a:p>
      </dgm:t>
    </dgm:pt>
    <dgm:pt modelId="{6CD52CA5-B0FF-4C42-9048-7434E4D7E0B1}">
      <dgm:prSet/>
      <dgm:spPr>
        <a:noFill/>
      </dgm:spPr>
      <dgm:t>
        <a:bodyPr/>
        <a:lstStyle/>
        <a:p>
          <a:pPr algn="ctr">
            <a:buNone/>
          </a:pPr>
          <a:r>
            <a:rPr lang="en-US" i="1" dirty="0">
              <a:solidFill>
                <a:schemeClr val="bg1"/>
              </a:solidFill>
            </a:rPr>
            <a:t>Protects against changes in demand, staffing, or income streams.</a:t>
          </a:r>
        </a:p>
      </dgm:t>
    </dgm:pt>
    <dgm:pt modelId="{11A0F760-AD95-44FE-B851-DEB1516CA2DA}" type="parTrans" cxnId="{6D3E6F8E-7C12-4F6A-801E-16E5AD82856E}">
      <dgm:prSet/>
      <dgm:spPr/>
      <dgm:t>
        <a:bodyPr/>
        <a:lstStyle/>
        <a:p>
          <a:endParaRPr lang="en-GB"/>
        </a:p>
      </dgm:t>
    </dgm:pt>
    <dgm:pt modelId="{79214D76-63B4-4A21-8775-0D1B64DFCF11}" type="sibTrans" cxnId="{6D3E6F8E-7C12-4F6A-801E-16E5AD82856E}">
      <dgm:prSet/>
      <dgm:spPr/>
      <dgm:t>
        <a:bodyPr/>
        <a:lstStyle/>
        <a:p>
          <a:endParaRPr lang="en-GB"/>
        </a:p>
      </dgm:t>
    </dgm:pt>
    <dgm:pt modelId="{7D04AEEE-5432-4FED-A234-BC408D7A27AA}">
      <dgm:prSet/>
      <dgm:spPr>
        <a:noFill/>
      </dgm:spPr>
      <dgm:t>
        <a:bodyPr/>
        <a:lstStyle/>
        <a:p>
          <a:pPr algn="ctr">
            <a:buNone/>
          </a:pPr>
          <a:endParaRPr lang="en-US" dirty="0">
            <a:solidFill>
              <a:schemeClr val="bg1"/>
            </a:solidFill>
          </a:endParaRPr>
        </a:p>
      </dgm:t>
    </dgm:pt>
    <dgm:pt modelId="{6A9136D2-BFA4-435A-834C-6C9162384E85}" type="parTrans" cxnId="{B155E24A-BE22-4227-9A35-40A57E14FBFF}">
      <dgm:prSet/>
      <dgm:spPr/>
      <dgm:t>
        <a:bodyPr/>
        <a:lstStyle/>
        <a:p>
          <a:endParaRPr lang="en-GB"/>
        </a:p>
      </dgm:t>
    </dgm:pt>
    <dgm:pt modelId="{6C53415D-6FC8-4F63-921B-64D28412D60F}" type="sibTrans" cxnId="{B155E24A-BE22-4227-9A35-40A57E14FBFF}">
      <dgm:prSet/>
      <dgm:spPr/>
      <dgm:t>
        <a:bodyPr/>
        <a:lstStyle/>
        <a:p>
          <a:endParaRPr lang="en-GB"/>
        </a:p>
      </dgm:t>
    </dgm:pt>
    <dgm:pt modelId="{4EB06EF7-AC56-46E1-8852-1F14CACCC6EE}">
      <dgm:prSet/>
      <dgm:spPr>
        <a:noFill/>
      </dgm:spPr>
      <dgm:t>
        <a:bodyPr/>
        <a:lstStyle/>
        <a:p>
          <a:pPr algn="ctr">
            <a:buNone/>
          </a:pPr>
          <a:endParaRPr lang="en-US" dirty="0">
            <a:solidFill>
              <a:schemeClr val="bg1"/>
            </a:solidFill>
          </a:endParaRPr>
        </a:p>
      </dgm:t>
    </dgm:pt>
    <dgm:pt modelId="{469C057F-93E9-49BE-A657-440C9BBE2827}" type="parTrans" cxnId="{D5C8C146-6161-4381-BCDF-2AA8DD97CA4F}">
      <dgm:prSet/>
      <dgm:spPr/>
      <dgm:t>
        <a:bodyPr/>
        <a:lstStyle/>
        <a:p>
          <a:endParaRPr lang="en-GB"/>
        </a:p>
      </dgm:t>
    </dgm:pt>
    <dgm:pt modelId="{AA9F771C-D563-4235-9A3B-87565E260B95}" type="sibTrans" cxnId="{D5C8C146-6161-4381-BCDF-2AA8DD97CA4F}">
      <dgm:prSet/>
      <dgm:spPr/>
      <dgm:t>
        <a:bodyPr/>
        <a:lstStyle/>
        <a:p>
          <a:endParaRPr lang="en-GB"/>
        </a:p>
      </dgm:t>
    </dgm:pt>
    <dgm:pt modelId="{6A4008BE-1869-493A-8326-9B860E5D7BC7}" type="pres">
      <dgm:prSet presAssocID="{EA5E556D-768D-40CA-A5FA-9061C395DE2F}" presName="linear" presStyleCnt="0">
        <dgm:presLayoutVars>
          <dgm:dir/>
          <dgm:animLvl val="lvl"/>
          <dgm:resizeHandles val="exact"/>
        </dgm:presLayoutVars>
      </dgm:prSet>
      <dgm:spPr/>
    </dgm:pt>
    <dgm:pt modelId="{F640D51C-2B10-43D9-909B-2A9B14EE19C6}" type="pres">
      <dgm:prSet presAssocID="{3C529AD5-B203-457A-8A2F-7D591A0F664B}" presName="parentLin" presStyleCnt="0"/>
      <dgm:spPr/>
    </dgm:pt>
    <dgm:pt modelId="{7160EBB1-472B-426E-AA59-4C3501A00799}" type="pres">
      <dgm:prSet presAssocID="{3C529AD5-B203-457A-8A2F-7D591A0F664B}" presName="parentLeftMargin" presStyleLbl="node1" presStyleIdx="0" presStyleCnt="2"/>
      <dgm:spPr/>
    </dgm:pt>
    <dgm:pt modelId="{FF8DDC5E-F0AD-4722-A265-749C2593468E}" type="pres">
      <dgm:prSet presAssocID="{3C529AD5-B203-457A-8A2F-7D591A0F664B}" presName="parentText" presStyleLbl="node1" presStyleIdx="0" presStyleCnt="2" custScaleX="113182" custLinFactX="552" custLinFactNeighborX="100000" custLinFactNeighborY="4198">
        <dgm:presLayoutVars>
          <dgm:chMax val="0"/>
          <dgm:bulletEnabled val="1"/>
        </dgm:presLayoutVars>
      </dgm:prSet>
      <dgm:spPr/>
    </dgm:pt>
    <dgm:pt modelId="{99767E70-7AF6-41D2-A109-EE9F98B6EEBC}" type="pres">
      <dgm:prSet presAssocID="{3C529AD5-B203-457A-8A2F-7D591A0F664B}" presName="negativeSpace" presStyleCnt="0"/>
      <dgm:spPr/>
    </dgm:pt>
    <dgm:pt modelId="{3C4F9150-7754-479D-B3FF-510B2CA915F4}" type="pres">
      <dgm:prSet presAssocID="{3C529AD5-B203-457A-8A2F-7D591A0F664B}" presName="childText" presStyleLbl="conFgAcc1" presStyleIdx="0" presStyleCnt="2">
        <dgm:presLayoutVars>
          <dgm:bulletEnabled val="1"/>
        </dgm:presLayoutVars>
      </dgm:prSet>
      <dgm:spPr/>
    </dgm:pt>
    <dgm:pt modelId="{FA9D1802-E2B8-4E64-BBAB-1CAA27C21F2B}" type="pres">
      <dgm:prSet presAssocID="{FA68DE9C-A9B0-489E-BD50-CF795660B320}" presName="spaceBetweenRectangles" presStyleCnt="0"/>
      <dgm:spPr/>
    </dgm:pt>
    <dgm:pt modelId="{AF66BFB4-B10C-42C6-8D41-25B01DE213EB}" type="pres">
      <dgm:prSet presAssocID="{4CF0D5E5-035B-4FFF-9E34-AC5B51AEF01F}" presName="parentLin" presStyleCnt="0"/>
      <dgm:spPr/>
    </dgm:pt>
    <dgm:pt modelId="{46DBFDD5-1C9A-4D6F-BFA1-1303955A020E}" type="pres">
      <dgm:prSet presAssocID="{4CF0D5E5-035B-4FFF-9E34-AC5B51AEF01F}" presName="parentLeftMargin" presStyleLbl="node1" presStyleIdx="0" presStyleCnt="2"/>
      <dgm:spPr/>
    </dgm:pt>
    <dgm:pt modelId="{EBACE86B-9C76-4797-B057-E433ECB6DD0B}" type="pres">
      <dgm:prSet presAssocID="{4CF0D5E5-035B-4FFF-9E34-AC5B51AEF01F}" presName="parentText" presStyleLbl="node1" presStyleIdx="1" presStyleCnt="2" custScaleX="138791" custLinFactNeighborX="-45238" custLinFactNeighborY="4432">
        <dgm:presLayoutVars>
          <dgm:chMax val="0"/>
          <dgm:bulletEnabled val="1"/>
        </dgm:presLayoutVars>
      </dgm:prSet>
      <dgm:spPr/>
    </dgm:pt>
    <dgm:pt modelId="{05AA24D4-5DBB-4B46-A667-3989B727A418}" type="pres">
      <dgm:prSet presAssocID="{4CF0D5E5-035B-4FFF-9E34-AC5B51AEF01F}" presName="negativeSpace" presStyleCnt="0"/>
      <dgm:spPr/>
    </dgm:pt>
    <dgm:pt modelId="{E298DE6D-9E20-4F58-ADE5-AC49932E833D}" type="pres">
      <dgm:prSet presAssocID="{4CF0D5E5-035B-4FFF-9E34-AC5B51AEF01F}" presName="childText" presStyleLbl="conFgAcc1" presStyleIdx="1" presStyleCnt="2">
        <dgm:presLayoutVars>
          <dgm:bulletEnabled val="1"/>
        </dgm:presLayoutVars>
      </dgm:prSet>
      <dgm:spPr>
        <a:noFill/>
      </dgm:spPr>
    </dgm:pt>
  </dgm:ptLst>
  <dgm:cxnLst>
    <dgm:cxn modelId="{C5FEED17-603C-466E-A1DE-7B2E92677ADF}" type="presOf" srcId="{EA5E556D-768D-40CA-A5FA-9061C395DE2F}" destId="{6A4008BE-1869-493A-8326-9B860E5D7BC7}" srcOrd="0" destOrd="0" presId="urn:microsoft.com/office/officeart/2005/8/layout/list1"/>
    <dgm:cxn modelId="{7680C637-69DE-4655-A54C-28C156AB26B1}" type="presOf" srcId="{442FE19D-5097-4DED-AA11-E28DD4CD4C2A}" destId="{3C4F9150-7754-479D-B3FF-510B2CA915F4}" srcOrd="0" destOrd="3" presId="urn:microsoft.com/office/officeart/2005/8/layout/list1"/>
    <dgm:cxn modelId="{1612095C-4C88-4C18-8760-CB779294523F}" type="presOf" srcId="{6CD52CA5-B0FF-4C42-9048-7434E4D7E0B1}" destId="{3C4F9150-7754-479D-B3FF-510B2CA915F4}" srcOrd="0" destOrd="7" presId="urn:microsoft.com/office/officeart/2005/8/layout/list1"/>
    <dgm:cxn modelId="{99536341-9F40-446C-A4FE-C333B6A58E4D}" type="presOf" srcId="{7D04AEEE-5432-4FED-A234-BC408D7A27AA}" destId="{3C4F9150-7754-479D-B3FF-510B2CA915F4}" srcOrd="0" destOrd="5" presId="urn:microsoft.com/office/officeart/2005/8/layout/list1"/>
    <dgm:cxn modelId="{D5C8C146-6161-4381-BCDF-2AA8DD97CA4F}" srcId="{3C529AD5-B203-457A-8A2F-7D591A0F664B}" destId="{4EB06EF7-AC56-46E1-8852-1F14CACCC6EE}" srcOrd="2" destOrd="0" parTransId="{469C057F-93E9-49BE-A657-440C9BBE2827}" sibTransId="{AA9F771C-D563-4235-9A3B-87565E260B95}"/>
    <dgm:cxn modelId="{B155E24A-BE22-4227-9A35-40A57E14FBFF}" srcId="{3C529AD5-B203-457A-8A2F-7D591A0F664B}" destId="{7D04AEEE-5432-4FED-A234-BC408D7A27AA}" srcOrd="5" destOrd="0" parTransId="{6A9136D2-BFA4-435A-834C-6C9162384E85}" sibTransId="{6C53415D-6FC8-4F63-921B-64D28412D60F}"/>
    <dgm:cxn modelId="{B90E254D-7C41-4F67-8721-8A82BEFAFA20}" type="presOf" srcId="{3C529AD5-B203-457A-8A2F-7D591A0F664B}" destId="{FF8DDC5E-F0AD-4722-A265-749C2593468E}" srcOrd="1" destOrd="0" presId="urn:microsoft.com/office/officeart/2005/8/layout/list1"/>
    <dgm:cxn modelId="{8BCFD66D-C845-4C60-8EB0-42AF9DD3EF37}" type="presOf" srcId="{4EB06EF7-AC56-46E1-8852-1F14CACCC6EE}" destId="{3C4F9150-7754-479D-B3FF-510B2CA915F4}" srcOrd="0" destOrd="2" presId="urn:microsoft.com/office/officeart/2005/8/layout/list1"/>
    <dgm:cxn modelId="{21A36157-2854-4B57-8C88-A84A1CEF635B}" srcId="{EA5E556D-768D-40CA-A5FA-9061C395DE2F}" destId="{3C529AD5-B203-457A-8A2F-7D591A0F664B}" srcOrd="0" destOrd="0" parTransId="{BF01AE15-7EDE-439B-BD96-79F0E151FFA4}" sibTransId="{FA68DE9C-A9B0-489E-BD50-CF795660B320}"/>
    <dgm:cxn modelId="{69E2565A-1B46-48EB-B014-33AC4578F657}" type="presOf" srcId="{4CF0D5E5-035B-4FFF-9E34-AC5B51AEF01F}" destId="{46DBFDD5-1C9A-4D6F-BFA1-1303955A020E}" srcOrd="0" destOrd="0" presId="urn:microsoft.com/office/officeart/2005/8/layout/list1"/>
    <dgm:cxn modelId="{39C23983-C171-4271-A8CE-8A5F8FB76F51}" srcId="{3C529AD5-B203-457A-8A2F-7D591A0F664B}" destId="{3F5D03F8-ADA3-4941-9137-F3941FADD401}" srcOrd="4" destOrd="0" parTransId="{0ED6DFEC-CA64-4F38-98A6-E112A46ED2A1}" sibTransId="{4EB8D0F2-E9F5-41CD-B775-1CB5AFDE8FB2}"/>
    <dgm:cxn modelId="{6D3E6F8E-7C12-4F6A-801E-16E5AD82856E}" srcId="{3C529AD5-B203-457A-8A2F-7D591A0F664B}" destId="{6CD52CA5-B0FF-4C42-9048-7434E4D7E0B1}" srcOrd="7" destOrd="0" parTransId="{11A0F760-AD95-44FE-B851-DEB1516CA2DA}" sibTransId="{79214D76-63B4-4A21-8775-0D1B64DFCF11}"/>
    <dgm:cxn modelId="{2B409B90-5373-458F-A1E9-E7D72C7F01CF}" srcId="{3C529AD5-B203-457A-8A2F-7D591A0F664B}" destId="{442FE19D-5097-4DED-AA11-E28DD4CD4C2A}" srcOrd="3" destOrd="0" parTransId="{A79FE2A0-7CAA-42BD-B46F-7EF093288B77}" sibTransId="{5892AFE6-7782-4BAF-8B65-0B4DD1F2B852}"/>
    <dgm:cxn modelId="{56DA4BA3-4617-4800-AA11-94367D4A720F}" type="presOf" srcId="{D346A599-64D0-474F-95FA-DA2DB08A892E}" destId="{3C4F9150-7754-479D-B3FF-510B2CA915F4}" srcOrd="0" destOrd="6" presId="urn:microsoft.com/office/officeart/2005/8/layout/list1"/>
    <dgm:cxn modelId="{D06AF1B9-E0CF-415F-A1D9-CBACFB7D7F76}" type="presOf" srcId="{4CF0D5E5-035B-4FFF-9E34-AC5B51AEF01F}" destId="{EBACE86B-9C76-4797-B057-E433ECB6DD0B}" srcOrd="1" destOrd="0" presId="urn:microsoft.com/office/officeart/2005/8/layout/list1"/>
    <dgm:cxn modelId="{E36C19C3-5293-4706-9EF1-98D93762540C}" type="presOf" srcId="{10CBCCAD-6440-4853-893E-66C03A4D316B}" destId="{3C4F9150-7754-479D-B3FF-510B2CA915F4}" srcOrd="0" destOrd="1" presId="urn:microsoft.com/office/officeart/2005/8/layout/list1"/>
    <dgm:cxn modelId="{55D007CC-862E-4781-91E4-3F991B6F1258}" srcId="{3C529AD5-B203-457A-8A2F-7D591A0F664B}" destId="{10CBCCAD-6440-4853-893E-66C03A4D316B}" srcOrd="1" destOrd="0" parTransId="{B055C55E-B4B0-43C5-8FB0-A7D623490AB5}" sibTransId="{D2701B58-5EA5-4D0A-8007-6EAAD4C2ECCE}"/>
    <dgm:cxn modelId="{0DF768D5-EEA9-4A30-8361-F531EA7CC937}" srcId="{3C529AD5-B203-457A-8A2F-7D591A0F664B}" destId="{D346A599-64D0-474F-95FA-DA2DB08A892E}" srcOrd="6" destOrd="0" parTransId="{FA06A88B-EFE8-4ABF-9CF2-023935876E8E}" sibTransId="{13E3C3CF-3912-42A7-9D26-C33A2562C20B}"/>
    <dgm:cxn modelId="{300791D5-EE92-4C95-B27C-46DD532A3C2A}" srcId="{EA5E556D-768D-40CA-A5FA-9061C395DE2F}" destId="{4CF0D5E5-035B-4FFF-9E34-AC5B51AEF01F}" srcOrd="1" destOrd="0" parTransId="{50C97D12-2269-4DF0-913B-0159D54F4FAA}" sibTransId="{32977414-B738-45AC-9095-1A4600CB095E}"/>
    <dgm:cxn modelId="{6DB6B1D8-318F-4687-8D55-CC47EC26AC4A}" type="presOf" srcId="{3C529AD5-B203-457A-8A2F-7D591A0F664B}" destId="{7160EBB1-472B-426E-AA59-4C3501A00799}" srcOrd="0" destOrd="0" presId="urn:microsoft.com/office/officeart/2005/8/layout/list1"/>
    <dgm:cxn modelId="{F89E8CDB-CED5-4ED5-B545-2B9B813EDB32}" srcId="{3C529AD5-B203-457A-8A2F-7D591A0F664B}" destId="{98209048-BE25-47A7-A07D-ECD0A0357017}" srcOrd="0" destOrd="0" parTransId="{419DB264-4D02-401A-A073-68290C0B8782}" sibTransId="{D26BE7FD-EEA8-448C-962B-EFE66B592EBA}"/>
    <dgm:cxn modelId="{D49B6DEA-8E3F-469D-8D84-74842EA4A290}" type="presOf" srcId="{3F5D03F8-ADA3-4941-9137-F3941FADD401}" destId="{3C4F9150-7754-479D-B3FF-510B2CA915F4}" srcOrd="0" destOrd="4" presId="urn:microsoft.com/office/officeart/2005/8/layout/list1"/>
    <dgm:cxn modelId="{F7E169EC-72E3-4725-87A8-9D28DA79C77A}" type="presOf" srcId="{98209048-BE25-47A7-A07D-ECD0A0357017}" destId="{3C4F9150-7754-479D-B3FF-510B2CA915F4}" srcOrd="0" destOrd="0" presId="urn:microsoft.com/office/officeart/2005/8/layout/list1"/>
    <dgm:cxn modelId="{8088C6DC-FB9F-4E51-9584-E44FB6B9C0E7}" type="presParOf" srcId="{6A4008BE-1869-493A-8326-9B860E5D7BC7}" destId="{F640D51C-2B10-43D9-909B-2A9B14EE19C6}" srcOrd="0" destOrd="0" presId="urn:microsoft.com/office/officeart/2005/8/layout/list1"/>
    <dgm:cxn modelId="{9FF5CF10-F22C-4631-9317-7072850D0E47}" type="presParOf" srcId="{F640D51C-2B10-43D9-909B-2A9B14EE19C6}" destId="{7160EBB1-472B-426E-AA59-4C3501A00799}" srcOrd="0" destOrd="0" presId="urn:microsoft.com/office/officeart/2005/8/layout/list1"/>
    <dgm:cxn modelId="{D553E7D4-EC9F-4EAA-B6BC-102934BB6EAA}" type="presParOf" srcId="{F640D51C-2B10-43D9-909B-2A9B14EE19C6}" destId="{FF8DDC5E-F0AD-4722-A265-749C2593468E}" srcOrd="1" destOrd="0" presId="urn:microsoft.com/office/officeart/2005/8/layout/list1"/>
    <dgm:cxn modelId="{C7761AB5-E05B-404E-A487-EFA1E04F2953}" type="presParOf" srcId="{6A4008BE-1869-493A-8326-9B860E5D7BC7}" destId="{99767E70-7AF6-41D2-A109-EE9F98B6EEBC}" srcOrd="1" destOrd="0" presId="urn:microsoft.com/office/officeart/2005/8/layout/list1"/>
    <dgm:cxn modelId="{0F043F24-A77A-4324-B2A6-277FFAF5C8E5}" type="presParOf" srcId="{6A4008BE-1869-493A-8326-9B860E5D7BC7}" destId="{3C4F9150-7754-479D-B3FF-510B2CA915F4}" srcOrd="2" destOrd="0" presId="urn:microsoft.com/office/officeart/2005/8/layout/list1"/>
    <dgm:cxn modelId="{FB1719F3-D329-408E-A07A-2801DE886E4A}" type="presParOf" srcId="{6A4008BE-1869-493A-8326-9B860E5D7BC7}" destId="{FA9D1802-E2B8-4E64-BBAB-1CAA27C21F2B}" srcOrd="3" destOrd="0" presId="urn:microsoft.com/office/officeart/2005/8/layout/list1"/>
    <dgm:cxn modelId="{1417F9D9-AD3A-4D09-A355-07E6D9E61FB9}" type="presParOf" srcId="{6A4008BE-1869-493A-8326-9B860E5D7BC7}" destId="{AF66BFB4-B10C-42C6-8D41-25B01DE213EB}" srcOrd="4" destOrd="0" presId="urn:microsoft.com/office/officeart/2005/8/layout/list1"/>
    <dgm:cxn modelId="{D0DDB007-D03A-46F7-80DE-6E01EA46D586}" type="presParOf" srcId="{AF66BFB4-B10C-42C6-8D41-25B01DE213EB}" destId="{46DBFDD5-1C9A-4D6F-BFA1-1303955A020E}" srcOrd="0" destOrd="0" presId="urn:microsoft.com/office/officeart/2005/8/layout/list1"/>
    <dgm:cxn modelId="{793594F7-9AAA-48D4-A0D7-F5CE9E6962B7}" type="presParOf" srcId="{AF66BFB4-B10C-42C6-8D41-25B01DE213EB}" destId="{EBACE86B-9C76-4797-B057-E433ECB6DD0B}" srcOrd="1" destOrd="0" presId="urn:microsoft.com/office/officeart/2005/8/layout/list1"/>
    <dgm:cxn modelId="{D096AC56-F875-476F-BAA1-09779078C83B}" type="presParOf" srcId="{6A4008BE-1869-493A-8326-9B860E5D7BC7}" destId="{05AA24D4-5DBB-4B46-A667-3989B727A418}" srcOrd="5" destOrd="0" presId="urn:microsoft.com/office/officeart/2005/8/layout/list1"/>
    <dgm:cxn modelId="{41F6911E-3E37-4464-ADA4-1FA8311291A0}" type="presParOf" srcId="{6A4008BE-1869-493A-8326-9B860E5D7BC7}" destId="{E298DE6D-9E20-4F58-ADE5-AC49932E833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622AF5-D068-458C-83D6-06989FE14C9B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143739-78B1-4484-92F2-FF01D979C063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/>
            <a:t>Small Clinic – 3 staff 2 rooms.  </a:t>
          </a:r>
          <a:endParaRPr lang="en-US"/>
        </a:p>
      </dgm:t>
    </dgm:pt>
    <dgm:pt modelId="{EA48DBE6-C9D5-411D-BD79-D88E7E21DBF7}" type="parTrans" cxnId="{85424A24-A8CC-4E75-9958-23A32C7EB304}">
      <dgm:prSet/>
      <dgm:spPr/>
      <dgm:t>
        <a:bodyPr/>
        <a:lstStyle/>
        <a:p>
          <a:endParaRPr lang="en-US"/>
        </a:p>
      </dgm:t>
    </dgm:pt>
    <dgm:pt modelId="{5FD405F3-F5A8-4F0E-B9B5-36F6D51E84F0}" type="sibTrans" cxnId="{85424A24-A8CC-4E75-9958-23A32C7EB304}">
      <dgm:prSet/>
      <dgm:spPr/>
      <dgm:t>
        <a:bodyPr/>
        <a:lstStyle/>
        <a:p>
          <a:endParaRPr lang="en-US"/>
        </a:p>
      </dgm:t>
    </dgm:pt>
    <dgm:pt modelId="{54B074C5-DE7D-42BD-8059-8A04AF268B6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Purchased Radial shockwave, Lease Model £150/month lease</a:t>
          </a:r>
        </a:p>
      </dgm:t>
    </dgm:pt>
    <dgm:pt modelId="{0254A73D-B4C6-4B15-A7A3-141A1B821A20}" type="parTrans" cxnId="{C63E7851-CF05-4B3D-9652-646DFA9C056B}">
      <dgm:prSet/>
      <dgm:spPr/>
      <dgm:t>
        <a:bodyPr/>
        <a:lstStyle/>
        <a:p>
          <a:endParaRPr lang="en-US"/>
        </a:p>
      </dgm:t>
    </dgm:pt>
    <dgm:pt modelId="{BD67CE7D-AFF0-4B1E-BDD4-D553276B43FD}" type="sibTrans" cxnId="{C63E7851-CF05-4B3D-9652-646DFA9C056B}">
      <dgm:prSet/>
      <dgm:spPr/>
      <dgm:t>
        <a:bodyPr/>
        <a:lstStyle/>
        <a:p>
          <a:endParaRPr lang="en-US"/>
        </a:p>
      </dgm:t>
    </dgm:pt>
    <dgm:pt modelId="{BFCD0825-7830-4146-98CC-48D6486B83B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Sees 100 patient appts/month on average</a:t>
          </a:r>
        </a:p>
      </dgm:t>
    </dgm:pt>
    <dgm:pt modelId="{030065BE-A4BA-43B6-BF4E-C125F5FF2929}" type="parTrans" cxnId="{487568A5-BF2E-4650-8384-97663C44F305}">
      <dgm:prSet/>
      <dgm:spPr/>
      <dgm:t>
        <a:bodyPr/>
        <a:lstStyle/>
        <a:p>
          <a:endParaRPr lang="en-US"/>
        </a:p>
      </dgm:t>
    </dgm:pt>
    <dgm:pt modelId="{48D59B7E-57FA-4771-86B1-4230EE362632}" type="sibTrans" cxnId="{487568A5-BF2E-4650-8384-97663C44F305}">
      <dgm:prSet/>
      <dgm:spPr/>
      <dgm:t>
        <a:bodyPr/>
        <a:lstStyle/>
        <a:p>
          <a:endParaRPr lang="en-US"/>
        </a:p>
      </dgm:t>
    </dgm:pt>
    <dgm:pt modelId="{49883757-7C74-4AB6-B422-51EEC42AF100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u="sng"/>
            <a:t>Increased all service fees by £3</a:t>
          </a:r>
          <a:endParaRPr lang="en-US"/>
        </a:p>
      </dgm:t>
    </dgm:pt>
    <dgm:pt modelId="{A50A6FCA-1F0C-48A8-B2EE-49F2CDD22E5E}" type="parTrans" cxnId="{2A4D37FA-74F9-491F-B9E1-ED5C3EF39B8F}">
      <dgm:prSet/>
      <dgm:spPr/>
      <dgm:t>
        <a:bodyPr/>
        <a:lstStyle/>
        <a:p>
          <a:endParaRPr lang="en-US"/>
        </a:p>
      </dgm:t>
    </dgm:pt>
    <dgm:pt modelId="{8044557A-DFBA-4348-967A-8AB7C99FC765}" type="sibTrans" cxnId="{2A4D37FA-74F9-491F-B9E1-ED5C3EF39B8F}">
      <dgm:prSet/>
      <dgm:spPr/>
      <dgm:t>
        <a:bodyPr/>
        <a:lstStyle/>
        <a:p>
          <a:endParaRPr lang="en-US"/>
        </a:p>
      </dgm:t>
    </dgm:pt>
    <dgm:pt modelId="{0FBC1EF0-C4B0-422B-A684-1F880D931FA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Covering the new overhead of £150 a month </a:t>
          </a:r>
        </a:p>
      </dgm:t>
    </dgm:pt>
    <dgm:pt modelId="{4DC78A7C-80C9-4F81-A099-7F042B63AD83}" type="parTrans" cxnId="{12A781F0-11FE-473C-BCCD-3255AF2A141D}">
      <dgm:prSet/>
      <dgm:spPr/>
      <dgm:t>
        <a:bodyPr/>
        <a:lstStyle/>
        <a:p>
          <a:endParaRPr lang="en-US"/>
        </a:p>
      </dgm:t>
    </dgm:pt>
    <dgm:pt modelId="{20A34BDB-FE8D-4A74-A161-722F1EA529C0}" type="sibTrans" cxnId="{12A781F0-11FE-473C-BCCD-3255AF2A141D}">
      <dgm:prSet/>
      <dgm:spPr/>
      <dgm:t>
        <a:bodyPr/>
        <a:lstStyle/>
        <a:p>
          <a:endParaRPr lang="en-US"/>
        </a:p>
      </dgm:t>
    </dgm:pt>
    <dgm:pt modelId="{9143AD68-6D9A-4205-AB36-716136D274B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Plus an extra ~£150-£200/month profit</a:t>
          </a:r>
        </a:p>
      </dgm:t>
    </dgm:pt>
    <dgm:pt modelId="{AECBFE50-140F-4AAC-AE0F-9F9F768F46D5}" type="parTrans" cxnId="{214C9A06-BC45-47D0-9A03-A7D8E4267A2F}">
      <dgm:prSet/>
      <dgm:spPr/>
      <dgm:t>
        <a:bodyPr/>
        <a:lstStyle/>
        <a:p>
          <a:endParaRPr lang="en-US"/>
        </a:p>
      </dgm:t>
    </dgm:pt>
    <dgm:pt modelId="{26C21982-30A7-4939-9352-3D9D0E7A4B4D}" type="sibTrans" cxnId="{214C9A06-BC45-47D0-9A03-A7D8E4267A2F}">
      <dgm:prSet/>
      <dgm:spPr/>
      <dgm:t>
        <a:bodyPr/>
        <a:lstStyle/>
        <a:p>
          <a:endParaRPr lang="en-US"/>
        </a:p>
      </dgm:t>
    </dgm:pt>
    <dgm:pt modelId="{149A6E8B-C98F-4886-B7E9-801A07508C49}" type="pres">
      <dgm:prSet presAssocID="{0C622AF5-D068-458C-83D6-06989FE14C9B}" presName="root" presStyleCnt="0">
        <dgm:presLayoutVars>
          <dgm:dir/>
          <dgm:resizeHandles val="exact"/>
        </dgm:presLayoutVars>
      </dgm:prSet>
      <dgm:spPr/>
    </dgm:pt>
    <dgm:pt modelId="{75756378-6507-440F-B1FB-33A2D7B19B88}" type="pres">
      <dgm:prSet presAssocID="{AD143739-78B1-4484-92F2-FF01D979C063}" presName="compNode" presStyleCnt="0"/>
      <dgm:spPr/>
    </dgm:pt>
    <dgm:pt modelId="{277D956B-C032-4DCB-B673-36B7A8B7F6A2}" type="pres">
      <dgm:prSet presAssocID="{AD143739-78B1-4484-92F2-FF01D979C063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dcast"/>
        </a:ext>
      </dgm:extLst>
    </dgm:pt>
    <dgm:pt modelId="{9E71F4FA-68AB-42FB-985F-549E22DE7795}" type="pres">
      <dgm:prSet presAssocID="{AD143739-78B1-4484-92F2-FF01D979C063}" presName="iconSpace" presStyleCnt="0"/>
      <dgm:spPr/>
    </dgm:pt>
    <dgm:pt modelId="{281C65F1-4996-47A0-92FA-246197952C5B}" type="pres">
      <dgm:prSet presAssocID="{AD143739-78B1-4484-92F2-FF01D979C063}" presName="parTx" presStyleLbl="revTx" presStyleIdx="0" presStyleCnt="4">
        <dgm:presLayoutVars>
          <dgm:chMax val="0"/>
          <dgm:chPref val="0"/>
        </dgm:presLayoutVars>
      </dgm:prSet>
      <dgm:spPr/>
    </dgm:pt>
    <dgm:pt modelId="{CF03D0C5-DF53-4267-AC2B-44784F3B3FD1}" type="pres">
      <dgm:prSet presAssocID="{AD143739-78B1-4484-92F2-FF01D979C063}" presName="txSpace" presStyleCnt="0"/>
      <dgm:spPr/>
    </dgm:pt>
    <dgm:pt modelId="{3C2969E1-7063-403E-9085-871E0F6199D7}" type="pres">
      <dgm:prSet presAssocID="{AD143739-78B1-4484-92F2-FF01D979C063}" presName="desTx" presStyleLbl="revTx" presStyleIdx="1" presStyleCnt="4">
        <dgm:presLayoutVars/>
      </dgm:prSet>
      <dgm:spPr/>
    </dgm:pt>
    <dgm:pt modelId="{4151369D-4C27-46BA-8A47-53414804A765}" type="pres">
      <dgm:prSet presAssocID="{5FD405F3-F5A8-4F0E-B9B5-36F6D51E84F0}" presName="sibTrans" presStyleCnt="0"/>
      <dgm:spPr/>
    </dgm:pt>
    <dgm:pt modelId="{5BCE0A61-541C-47E6-B8D9-3569FE53CB79}" type="pres">
      <dgm:prSet presAssocID="{49883757-7C74-4AB6-B422-51EEC42AF100}" presName="compNode" presStyleCnt="0"/>
      <dgm:spPr/>
    </dgm:pt>
    <dgm:pt modelId="{F0402C7F-40A5-4B76-ABA9-B068604DE512}" type="pres">
      <dgm:prSet presAssocID="{49883757-7C74-4AB6-B422-51EEC42AF10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und"/>
        </a:ext>
      </dgm:extLst>
    </dgm:pt>
    <dgm:pt modelId="{82B23515-EA63-4DB4-B5B1-AEEF1B6E5F8A}" type="pres">
      <dgm:prSet presAssocID="{49883757-7C74-4AB6-B422-51EEC42AF100}" presName="iconSpace" presStyleCnt="0"/>
      <dgm:spPr/>
    </dgm:pt>
    <dgm:pt modelId="{532259BE-D0EB-43EA-B250-4D1E9F334562}" type="pres">
      <dgm:prSet presAssocID="{49883757-7C74-4AB6-B422-51EEC42AF100}" presName="parTx" presStyleLbl="revTx" presStyleIdx="2" presStyleCnt="4">
        <dgm:presLayoutVars>
          <dgm:chMax val="0"/>
          <dgm:chPref val="0"/>
        </dgm:presLayoutVars>
      </dgm:prSet>
      <dgm:spPr/>
    </dgm:pt>
    <dgm:pt modelId="{4895C9A4-C890-45A4-B354-9EFABA552230}" type="pres">
      <dgm:prSet presAssocID="{49883757-7C74-4AB6-B422-51EEC42AF100}" presName="txSpace" presStyleCnt="0"/>
      <dgm:spPr/>
    </dgm:pt>
    <dgm:pt modelId="{B2BE5D7A-2EC0-4DEC-A65C-F465EDC783CB}" type="pres">
      <dgm:prSet presAssocID="{49883757-7C74-4AB6-B422-51EEC42AF100}" presName="desTx" presStyleLbl="revTx" presStyleIdx="3" presStyleCnt="4">
        <dgm:presLayoutVars/>
      </dgm:prSet>
      <dgm:spPr/>
    </dgm:pt>
  </dgm:ptLst>
  <dgm:cxnLst>
    <dgm:cxn modelId="{214C9A06-BC45-47D0-9A03-A7D8E4267A2F}" srcId="{49883757-7C74-4AB6-B422-51EEC42AF100}" destId="{9143AD68-6D9A-4205-AB36-716136D274B5}" srcOrd="1" destOrd="0" parTransId="{AECBFE50-140F-4AAC-AE0F-9F9F768F46D5}" sibTransId="{26C21982-30A7-4939-9352-3D9D0E7A4B4D}"/>
    <dgm:cxn modelId="{85424A24-A8CC-4E75-9958-23A32C7EB304}" srcId="{0C622AF5-D068-458C-83D6-06989FE14C9B}" destId="{AD143739-78B1-4484-92F2-FF01D979C063}" srcOrd="0" destOrd="0" parTransId="{EA48DBE6-C9D5-411D-BD79-D88E7E21DBF7}" sibTransId="{5FD405F3-F5A8-4F0E-B9B5-36F6D51E84F0}"/>
    <dgm:cxn modelId="{675E6338-9255-46DD-BEA3-4FB015B7AA79}" type="presOf" srcId="{0FBC1EF0-C4B0-422B-A684-1F880D931FA8}" destId="{B2BE5D7A-2EC0-4DEC-A65C-F465EDC783CB}" srcOrd="0" destOrd="0" presId="urn:microsoft.com/office/officeart/2018/5/layout/CenteredIconLabelDescriptionList"/>
    <dgm:cxn modelId="{095AB668-A782-41F3-953B-B17EBC87CC39}" type="presOf" srcId="{9143AD68-6D9A-4205-AB36-716136D274B5}" destId="{B2BE5D7A-2EC0-4DEC-A65C-F465EDC783CB}" srcOrd="0" destOrd="1" presId="urn:microsoft.com/office/officeart/2018/5/layout/CenteredIconLabelDescriptionList"/>
    <dgm:cxn modelId="{829B406A-63A0-4A22-9D68-29708C82A8F9}" type="presOf" srcId="{49883757-7C74-4AB6-B422-51EEC42AF100}" destId="{532259BE-D0EB-43EA-B250-4D1E9F334562}" srcOrd="0" destOrd="0" presId="urn:microsoft.com/office/officeart/2018/5/layout/CenteredIconLabelDescriptionList"/>
    <dgm:cxn modelId="{C63E7851-CF05-4B3D-9652-646DFA9C056B}" srcId="{AD143739-78B1-4484-92F2-FF01D979C063}" destId="{54B074C5-DE7D-42BD-8059-8A04AF268B61}" srcOrd="0" destOrd="0" parTransId="{0254A73D-B4C6-4B15-A7A3-141A1B821A20}" sibTransId="{BD67CE7D-AFF0-4B1E-BDD4-D553276B43FD}"/>
    <dgm:cxn modelId="{4116F253-2E5C-44A2-8A42-7F27BB072E4A}" type="presOf" srcId="{0C622AF5-D068-458C-83D6-06989FE14C9B}" destId="{149A6E8B-C98F-4886-B7E9-801A07508C49}" srcOrd="0" destOrd="0" presId="urn:microsoft.com/office/officeart/2018/5/layout/CenteredIconLabelDescriptionList"/>
    <dgm:cxn modelId="{487568A5-BF2E-4650-8384-97663C44F305}" srcId="{AD143739-78B1-4484-92F2-FF01D979C063}" destId="{BFCD0825-7830-4146-98CC-48D6486B83B9}" srcOrd="1" destOrd="0" parTransId="{030065BE-A4BA-43B6-BF4E-C125F5FF2929}" sibTransId="{48D59B7E-57FA-4771-86B1-4230EE362632}"/>
    <dgm:cxn modelId="{C71060AD-CC6E-4045-BC12-E227AB0F74CE}" type="presOf" srcId="{AD143739-78B1-4484-92F2-FF01D979C063}" destId="{281C65F1-4996-47A0-92FA-246197952C5B}" srcOrd="0" destOrd="0" presId="urn:microsoft.com/office/officeart/2018/5/layout/CenteredIconLabelDescriptionList"/>
    <dgm:cxn modelId="{F8C40FD9-6947-4E34-9F2F-663619ECC753}" type="presOf" srcId="{54B074C5-DE7D-42BD-8059-8A04AF268B61}" destId="{3C2969E1-7063-403E-9085-871E0F6199D7}" srcOrd="0" destOrd="0" presId="urn:microsoft.com/office/officeart/2018/5/layout/CenteredIconLabelDescriptionList"/>
    <dgm:cxn modelId="{12A781F0-11FE-473C-BCCD-3255AF2A141D}" srcId="{49883757-7C74-4AB6-B422-51EEC42AF100}" destId="{0FBC1EF0-C4B0-422B-A684-1F880D931FA8}" srcOrd="0" destOrd="0" parTransId="{4DC78A7C-80C9-4F81-A099-7F042B63AD83}" sibTransId="{20A34BDB-FE8D-4A74-A161-722F1EA529C0}"/>
    <dgm:cxn modelId="{2A4D37FA-74F9-491F-B9E1-ED5C3EF39B8F}" srcId="{0C622AF5-D068-458C-83D6-06989FE14C9B}" destId="{49883757-7C74-4AB6-B422-51EEC42AF100}" srcOrd="1" destOrd="0" parTransId="{A50A6FCA-1F0C-48A8-B2EE-49F2CDD22E5E}" sibTransId="{8044557A-DFBA-4348-967A-8AB7C99FC765}"/>
    <dgm:cxn modelId="{137579FC-BF79-49BE-AC47-56D3AE12A6E9}" type="presOf" srcId="{BFCD0825-7830-4146-98CC-48D6486B83B9}" destId="{3C2969E1-7063-403E-9085-871E0F6199D7}" srcOrd="0" destOrd="1" presId="urn:microsoft.com/office/officeart/2018/5/layout/CenteredIconLabelDescriptionList"/>
    <dgm:cxn modelId="{2759C07F-515A-4729-AEC3-FE2A07EA49BE}" type="presParOf" srcId="{149A6E8B-C98F-4886-B7E9-801A07508C49}" destId="{75756378-6507-440F-B1FB-33A2D7B19B88}" srcOrd="0" destOrd="0" presId="urn:microsoft.com/office/officeart/2018/5/layout/CenteredIconLabelDescriptionList"/>
    <dgm:cxn modelId="{FFA8E427-E44B-4168-9FB3-297C614799B2}" type="presParOf" srcId="{75756378-6507-440F-B1FB-33A2D7B19B88}" destId="{277D956B-C032-4DCB-B673-36B7A8B7F6A2}" srcOrd="0" destOrd="0" presId="urn:microsoft.com/office/officeart/2018/5/layout/CenteredIconLabelDescriptionList"/>
    <dgm:cxn modelId="{64F2C239-4740-4A33-A2B7-A5FE5A6E1D65}" type="presParOf" srcId="{75756378-6507-440F-B1FB-33A2D7B19B88}" destId="{9E71F4FA-68AB-42FB-985F-549E22DE7795}" srcOrd="1" destOrd="0" presId="urn:microsoft.com/office/officeart/2018/5/layout/CenteredIconLabelDescriptionList"/>
    <dgm:cxn modelId="{B0397647-E73F-44D7-8179-653DD1B8F1BA}" type="presParOf" srcId="{75756378-6507-440F-B1FB-33A2D7B19B88}" destId="{281C65F1-4996-47A0-92FA-246197952C5B}" srcOrd="2" destOrd="0" presId="urn:microsoft.com/office/officeart/2018/5/layout/CenteredIconLabelDescriptionList"/>
    <dgm:cxn modelId="{4036620A-BF4B-4044-B890-2D9552FCA7D9}" type="presParOf" srcId="{75756378-6507-440F-B1FB-33A2D7B19B88}" destId="{CF03D0C5-DF53-4267-AC2B-44784F3B3FD1}" srcOrd="3" destOrd="0" presId="urn:microsoft.com/office/officeart/2018/5/layout/CenteredIconLabelDescriptionList"/>
    <dgm:cxn modelId="{3DADA397-09D2-48B6-A103-DFDE0C84800F}" type="presParOf" srcId="{75756378-6507-440F-B1FB-33A2D7B19B88}" destId="{3C2969E1-7063-403E-9085-871E0F6199D7}" srcOrd="4" destOrd="0" presId="urn:microsoft.com/office/officeart/2018/5/layout/CenteredIconLabelDescriptionList"/>
    <dgm:cxn modelId="{D74D4E1F-2D3A-48EC-BFD1-7F4408CE3349}" type="presParOf" srcId="{149A6E8B-C98F-4886-B7E9-801A07508C49}" destId="{4151369D-4C27-46BA-8A47-53414804A765}" srcOrd="1" destOrd="0" presId="urn:microsoft.com/office/officeart/2018/5/layout/CenteredIconLabelDescriptionList"/>
    <dgm:cxn modelId="{C2E001B1-E231-4ADE-B141-9C02191B24E6}" type="presParOf" srcId="{149A6E8B-C98F-4886-B7E9-801A07508C49}" destId="{5BCE0A61-541C-47E6-B8D9-3569FE53CB79}" srcOrd="2" destOrd="0" presId="urn:microsoft.com/office/officeart/2018/5/layout/CenteredIconLabelDescriptionList"/>
    <dgm:cxn modelId="{79AAB3C5-3153-4939-AC21-DBDC77062151}" type="presParOf" srcId="{5BCE0A61-541C-47E6-B8D9-3569FE53CB79}" destId="{F0402C7F-40A5-4B76-ABA9-B068604DE512}" srcOrd="0" destOrd="0" presId="urn:microsoft.com/office/officeart/2018/5/layout/CenteredIconLabelDescriptionList"/>
    <dgm:cxn modelId="{8A716206-E06C-417F-841B-1AC72BF9E756}" type="presParOf" srcId="{5BCE0A61-541C-47E6-B8D9-3569FE53CB79}" destId="{82B23515-EA63-4DB4-B5B1-AEEF1B6E5F8A}" srcOrd="1" destOrd="0" presId="urn:microsoft.com/office/officeart/2018/5/layout/CenteredIconLabelDescriptionList"/>
    <dgm:cxn modelId="{80458E88-80EE-4552-BA87-108B5E18A7CD}" type="presParOf" srcId="{5BCE0A61-541C-47E6-B8D9-3569FE53CB79}" destId="{532259BE-D0EB-43EA-B250-4D1E9F334562}" srcOrd="2" destOrd="0" presId="urn:microsoft.com/office/officeart/2018/5/layout/CenteredIconLabelDescriptionList"/>
    <dgm:cxn modelId="{70543D24-754B-4978-B46F-74021986F81C}" type="presParOf" srcId="{5BCE0A61-541C-47E6-B8D9-3569FE53CB79}" destId="{4895C9A4-C890-45A4-B354-9EFABA552230}" srcOrd="3" destOrd="0" presId="urn:microsoft.com/office/officeart/2018/5/layout/CenteredIconLabelDescriptionList"/>
    <dgm:cxn modelId="{584AD6CF-3F30-4AB9-9386-FEDAA7864E73}" type="presParOf" srcId="{5BCE0A61-541C-47E6-B8D9-3569FE53CB79}" destId="{B2BE5D7A-2EC0-4DEC-A65C-F465EDC783CB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622AF5-D068-458C-83D6-06989FE14C9B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143739-78B1-4484-92F2-FF01D979C063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/>
            <a:t>Medium Clinic – 10 staff 6 rooms.  </a:t>
          </a:r>
          <a:endParaRPr lang="en-US" dirty="0"/>
        </a:p>
      </dgm:t>
    </dgm:pt>
    <dgm:pt modelId="{EA48DBE6-C9D5-411D-BD79-D88E7E21DBF7}" type="parTrans" cxnId="{85424A24-A8CC-4E75-9958-23A32C7EB304}">
      <dgm:prSet/>
      <dgm:spPr/>
      <dgm:t>
        <a:bodyPr/>
        <a:lstStyle/>
        <a:p>
          <a:endParaRPr lang="en-US"/>
        </a:p>
      </dgm:t>
    </dgm:pt>
    <dgm:pt modelId="{5FD405F3-F5A8-4F0E-B9B5-36F6D51E84F0}" type="sibTrans" cxnId="{85424A24-A8CC-4E75-9958-23A32C7EB304}">
      <dgm:prSet/>
      <dgm:spPr/>
      <dgm:t>
        <a:bodyPr/>
        <a:lstStyle/>
        <a:p>
          <a:endParaRPr lang="en-US"/>
        </a:p>
      </dgm:t>
    </dgm:pt>
    <dgm:pt modelId="{54B074C5-DE7D-42BD-8059-8A04AF268B6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Purchased Focused shockwave outright - ~£30,000 </a:t>
          </a:r>
        </a:p>
        <a:p>
          <a:pPr>
            <a:lnSpc>
              <a:spcPct val="100000"/>
            </a:lnSpc>
          </a:pPr>
          <a:r>
            <a:rPr lang="en-US"/>
            <a:t>Sees approx. 800 patient appts/month</a:t>
          </a:r>
        </a:p>
        <a:p>
          <a:pPr>
            <a:lnSpc>
              <a:spcPct val="100000"/>
            </a:lnSpc>
          </a:pPr>
          <a:r>
            <a:rPr lang="en-US"/>
            <a:t>60 min follow up = £80 &amp; 30 min follow up = £50</a:t>
          </a:r>
        </a:p>
        <a:p>
          <a:pPr>
            <a:lnSpc>
              <a:spcPct val="100000"/>
            </a:lnSpc>
          </a:pPr>
          <a:endParaRPr lang="en-US"/>
        </a:p>
        <a:p>
          <a:pPr>
            <a:lnSpc>
              <a:spcPct val="100000"/>
            </a:lnSpc>
          </a:pPr>
          <a:r>
            <a:rPr lang="en-US" b="1"/>
            <a:t>Shockwave Purchase Options Offered:</a:t>
          </a:r>
        </a:p>
        <a:p>
          <a:pPr>
            <a:lnSpc>
              <a:spcPct val="100000"/>
            </a:lnSpc>
          </a:pPr>
          <a:r>
            <a:rPr lang="fr-FR"/>
            <a:t>1) PAYG = £35 for 15 mins</a:t>
          </a:r>
          <a:endParaRPr lang="en-US" dirty="0"/>
        </a:p>
      </dgm:t>
    </dgm:pt>
    <dgm:pt modelId="{0254A73D-B4C6-4B15-A7A3-141A1B821A20}" type="parTrans" cxnId="{C63E7851-CF05-4B3D-9652-646DFA9C056B}">
      <dgm:prSet/>
      <dgm:spPr/>
      <dgm:t>
        <a:bodyPr/>
        <a:lstStyle/>
        <a:p>
          <a:endParaRPr lang="en-US"/>
        </a:p>
      </dgm:t>
    </dgm:pt>
    <dgm:pt modelId="{BD67CE7D-AFF0-4B1E-BDD4-D553276B43FD}" type="sibTrans" cxnId="{C63E7851-CF05-4B3D-9652-646DFA9C056B}">
      <dgm:prSet/>
      <dgm:spPr/>
      <dgm:t>
        <a:bodyPr/>
        <a:lstStyle/>
        <a:p>
          <a:endParaRPr lang="en-US"/>
        </a:p>
      </dgm:t>
    </dgm:pt>
    <dgm:pt modelId="{49883757-7C74-4AB6-B422-51EEC42AF100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u="none"/>
            <a:t>Total revenue in 9 months </a:t>
          </a:r>
          <a:endParaRPr lang="en-US" u="none" dirty="0"/>
        </a:p>
      </dgm:t>
    </dgm:pt>
    <dgm:pt modelId="{A50A6FCA-1F0C-48A8-B2EE-49F2CDD22E5E}" type="parTrans" cxnId="{2A4D37FA-74F9-491F-B9E1-ED5C3EF39B8F}">
      <dgm:prSet/>
      <dgm:spPr/>
      <dgm:t>
        <a:bodyPr/>
        <a:lstStyle/>
        <a:p>
          <a:endParaRPr lang="en-US"/>
        </a:p>
      </dgm:t>
    </dgm:pt>
    <dgm:pt modelId="{8044557A-DFBA-4348-967A-8AB7C99FC765}" type="sibTrans" cxnId="{2A4D37FA-74F9-491F-B9E1-ED5C3EF39B8F}">
      <dgm:prSet/>
      <dgm:spPr/>
      <dgm:t>
        <a:bodyPr/>
        <a:lstStyle/>
        <a:p>
          <a:endParaRPr lang="en-US"/>
        </a:p>
      </dgm:t>
    </dgm:pt>
    <dgm:pt modelId="{0FBC1EF0-C4B0-422B-A684-1F880D931FA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700"/>
            <a:t>PAYG –  ~200 sessions = ~£7,000</a:t>
          </a:r>
          <a:endParaRPr lang="en-US" sz="1700" dirty="0"/>
        </a:p>
      </dgm:t>
    </dgm:pt>
    <dgm:pt modelId="{4DC78A7C-80C9-4F81-A099-7F042B63AD83}" type="parTrans" cxnId="{12A781F0-11FE-473C-BCCD-3255AF2A141D}">
      <dgm:prSet/>
      <dgm:spPr/>
      <dgm:t>
        <a:bodyPr/>
        <a:lstStyle/>
        <a:p>
          <a:endParaRPr lang="en-US"/>
        </a:p>
      </dgm:t>
    </dgm:pt>
    <dgm:pt modelId="{20A34BDB-FE8D-4A74-A161-722F1EA529C0}" type="sibTrans" cxnId="{12A781F0-11FE-473C-BCCD-3255AF2A141D}">
      <dgm:prSet/>
      <dgm:spPr/>
      <dgm:t>
        <a:bodyPr/>
        <a:lstStyle/>
        <a:p>
          <a:endParaRPr lang="en-US"/>
        </a:p>
      </dgm:t>
    </dgm:pt>
    <dgm:pt modelId="{36EFEE68-FC4B-4248-BDD1-54579888F180}">
      <dgm:prSet custT="1"/>
      <dgm:spPr/>
      <dgm:t>
        <a:bodyPr/>
        <a:lstStyle/>
        <a:p>
          <a:pPr>
            <a:lnSpc>
              <a:spcPct val="100000"/>
            </a:lnSpc>
          </a:pPr>
          <a:endParaRPr lang="en-GB" sz="1600" dirty="0"/>
        </a:p>
      </dgm:t>
    </dgm:pt>
    <dgm:pt modelId="{E292C062-2E9E-4CC1-8EE2-BB72FA2B2E32}" type="parTrans" cxnId="{D5B5761E-EBB6-484E-9EF6-96C4A4C5E39A}">
      <dgm:prSet/>
      <dgm:spPr/>
      <dgm:t>
        <a:bodyPr/>
        <a:lstStyle/>
        <a:p>
          <a:endParaRPr lang="en-GB"/>
        </a:p>
      </dgm:t>
    </dgm:pt>
    <dgm:pt modelId="{AC4B9584-0B91-4A21-A3E5-0CE00DE97712}" type="sibTrans" cxnId="{D5B5761E-EBB6-484E-9EF6-96C4A4C5E39A}">
      <dgm:prSet/>
      <dgm:spPr/>
      <dgm:t>
        <a:bodyPr/>
        <a:lstStyle/>
        <a:p>
          <a:endParaRPr lang="en-GB"/>
        </a:p>
      </dgm:t>
    </dgm:pt>
    <dgm:pt modelId="{AC9F42F8-B171-4490-B6F0-4E33E60963C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700"/>
            <a:t>Supplement (+£30) – ~150 = ~£4,500</a:t>
          </a:r>
          <a:endParaRPr lang="en-GB" sz="1700" dirty="0"/>
        </a:p>
      </dgm:t>
    </dgm:pt>
    <dgm:pt modelId="{2DDA3034-6D80-42CF-9A06-A2292E9F389A}" type="parTrans" cxnId="{2EBD39FA-837C-4678-9F9D-45BF79E1EA9B}">
      <dgm:prSet/>
      <dgm:spPr/>
      <dgm:t>
        <a:bodyPr/>
        <a:lstStyle/>
        <a:p>
          <a:endParaRPr lang="en-GB"/>
        </a:p>
      </dgm:t>
    </dgm:pt>
    <dgm:pt modelId="{B6629572-AD78-4067-88D3-1F9D1E9FFCD2}" type="sibTrans" cxnId="{2EBD39FA-837C-4678-9F9D-45BF79E1EA9B}">
      <dgm:prSet/>
      <dgm:spPr/>
      <dgm:t>
        <a:bodyPr/>
        <a:lstStyle/>
        <a:p>
          <a:endParaRPr lang="en-GB"/>
        </a:p>
      </dgm:t>
    </dgm:pt>
    <dgm:pt modelId="{273D8A31-5A04-40BA-A495-BA3DF2DC989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700"/>
            <a:t>3x treatment package (+£23) – ~400 = £9,200</a:t>
          </a:r>
          <a:endParaRPr lang="en-GB" sz="1700" dirty="0"/>
        </a:p>
      </dgm:t>
    </dgm:pt>
    <dgm:pt modelId="{C2AEC6AE-5CCE-4821-B1F6-DFBE20D24F1D}" type="parTrans" cxnId="{FEB9B557-981A-4214-BCAE-E50CD0D0440F}">
      <dgm:prSet/>
      <dgm:spPr/>
      <dgm:t>
        <a:bodyPr/>
        <a:lstStyle/>
        <a:p>
          <a:endParaRPr lang="en-GB"/>
        </a:p>
      </dgm:t>
    </dgm:pt>
    <dgm:pt modelId="{57A40BAB-4C04-4555-95BD-5B26A3A5CFD0}" type="sibTrans" cxnId="{FEB9B557-981A-4214-BCAE-E50CD0D0440F}">
      <dgm:prSet/>
      <dgm:spPr/>
      <dgm:t>
        <a:bodyPr/>
        <a:lstStyle/>
        <a:p>
          <a:endParaRPr lang="en-GB"/>
        </a:p>
      </dgm:t>
    </dgm:pt>
    <dgm:pt modelId="{0C368796-D21D-46D7-923F-FFC7EAFC9F6D}">
      <dgm:prSet custT="1"/>
      <dgm:spPr/>
      <dgm:t>
        <a:bodyPr/>
        <a:lstStyle/>
        <a:p>
          <a:pPr>
            <a:lnSpc>
              <a:spcPct val="100000"/>
            </a:lnSpc>
          </a:pPr>
          <a:endParaRPr lang="en-GB" sz="1700" dirty="0"/>
        </a:p>
      </dgm:t>
    </dgm:pt>
    <dgm:pt modelId="{3A82D4CB-644C-4A74-B925-B7A82C053351}" type="parTrans" cxnId="{2CB2D368-2CE2-4A96-A7BE-F419A1BB738B}">
      <dgm:prSet/>
      <dgm:spPr/>
      <dgm:t>
        <a:bodyPr/>
        <a:lstStyle/>
        <a:p>
          <a:endParaRPr lang="en-GB"/>
        </a:p>
      </dgm:t>
    </dgm:pt>
    <dgm:pt modelId="{7481BFAA-AB07-48E1-AD17-279CB92A102A}" type="sibTrans" cxnId="{2CB2D368-2CE2-4A96-A7BE-F419A1BB738B}">
      <dgm:prSet/>
      <dgm:spPr/>
      <dgm:t>
        <a:bodyPr/>
        <a:lstStyle/>
        <a:p>
          <a:endParaRPr lang="en-GB"/>
        </a:p>
      </dgm:t>
    </dgm:pt>
    <dgm:pt modelId="{AAD8E7AC-5A5A-4819-9D1B-962A422FE56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700" b="1"/>
            <a:t>Total revenue from approx. 800 appts (av. 22 a week) </a:t>
          </a:r>
        </a:p>
        <a:p>
          <a:pPr>
            <a:lnSpc>
              <a:spcPct val="100000"/>
            </a:lnSpc>
          </a:pPr>
          <a:r>
            <a:rPr lang="en-US" sz="1700"/>
            <a:t>£20,700 (~£2,300 /month)  </a:t>
          </a:r>
        </a:p>
        <a:p>
          <a:pPr>
            <a:lnSpc>
              <a:spcPct val="100000"/>
            </a:lnSpc>
          </a:pPr>
          <a:r>
            <a:rPr lang="en-US" sz="1700"/>
            <a:t>£9,300 until “breakeven”</a:t>
          </a:r>
          <a:endParaRPr lang="en-GB" sz="1700" dirty="0"/>
        </a:p>
      </dgm:t>
    </dgm:pt>
    <dgm:pt modelId="{7107BA44-D946-4886-96C8-1798857CFC21}" type="parTrans" cxnId="{A5CFDF07-1789-45FC-B14D-64F366F986DE}">
      <dgm:prSet/>
      <dgm:spPr/>
      <dgm:t>
        <a:bodyPr/>
        <a:lstStyle/>
        <a:p>
          <a:endParaRPr lang="en-GB"/>
        </a:p>
      </dgm:t>
    </dgm:pt>
    <dgm:pt modelId="{1CB9CC60-DB39-474A-859A-94E618275AA7}" type="sibTrans" cxnId="{A5CFDF07-1789-45FC-B14D-64F366F986DE}">
      <dgm:prSet/>
      <dgm:spPr/>
      <dgm:t>
        <a:bodyPr/>
        <a:lstStyle/>
        <a:p>
          <a:endParaRPr lang="en-GB"/>
        </a:p>
      </dgm:t>
    </dgm:pt>
    <dgm:pt modelId="{15AD5145-4D31-43D3-8EC0-45E1C4AB5C5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2) Supplement on 30 min follow-ups (+£30) </a:t>
          </a:r>
          <a:endParaRPr lang="en-GB" dirty="0"/>
        </a:p>
      </dgm:t>
    </dgm:pt>
    <dgm:pt modelId="{95A33955-BD74-483A-8658-6B63FEB8791B}" type="parTrans" cxnId="{832C13D5-FAA1-4ADF-86FC-FD593892D0D5}">
      <dgm:prSet/>
      <dgm:spPr/>
      <dgm:t>
        <a:bodyPr/>
        <a:lstStyle/>
        <a:p>
          <a:endParaRPr lang="en-GB"/>
        </a:p>
      </dgm:t>
    </dgm:pt>
    <dgm:pt modelId="{7E06291B-50B4-4A35-BA40-51F622A03DEC}" type="sibTrans" cxnId="{832C13D5-FAA1-4ADF-86FC-FD593892D0D5}">
      <dgm:prSet/>
      <dgm:spPr/>
      <dgm:t>
        <a:bodyPr/>
        <a:lstStyle/>
        <a:p>
          <a:endParaRPr lang="en-GB"/>
        </a:p>
      </dgm:t>
    </dgm:pt>
    <dgm:pt modelId="{E66C51B4-D8ED-4B78-80C0-EB4597D5A35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3) 3x 30 min treatment package (£220 = £23 supplement) </a:t>
          </a:r>
          <a:endParaRPr lang="en-GB" dirty="0"/>
        </a:p>
      </dgm:t>
    </dgm:pt>
    <dgm:pt modelId="{3360C4E9-714F-49F9-A72C-E8BA424F9907}" type="parTrans" cxnId="{D5F7ACB1-C4BA-40CE-A3DD-A5D85CC5F6C6}">
      <dgm:prSet/>
      <dgm:spPr/>
      <dgm:t>
        <a:bodyPr/>
        <a:lstStyle/>
        <a:p>
          <a:endParaRPr lang="en-GB"/>
        </a:p>
      </dgm:t>
    </dgm:pt>
    <dgm:pt modelId="{6AF2D703-0CA4-45BE-A707-BF6596C964C1}" type="sibTrans" cxnId="{D5F7ACB1-C4BA-40CE-A3DD-A5D85CC5F6C6}">
      <dgm:prSet/>
      <dgm:spPr/>
      <dgm:t>
        <a:bodyPr/>
        <a:lstStyle/>
        <a:p>
          <a:endParaRPr lang="en-GB"/>
        </a:p>
      </dgm:t>
    </dgm:pt>
    <dgm:pt modelId="{149A6E8B-C98F-4886-B7E9-801A07508C49}" type="pres">
      <dgm:prSet presAssocID="{0C622AF5-D068-458C-83D6-06989FE14C9B}" presName="root" presStyleCnt="0">
        <dgm:presLayoutVars>
          <dgm:dir/>
          <dgm:resizeHandles val="exact"/>
        </dgm:presLayoutVars>
      </dgm:prSet>
      <dgm:spPr/>
    </dgm:pt>
    <dgm:pt modelId="{75756378-6507-440F-B1FB-33A2D7B19B88}" type="pres">
      <dgm:prSet presAssocID="{AD143739-78B1-4484-92F2-FF01D979C063}" presName="compNode" presStyleCnt="0"/>
      <dgm:spPr/>
    </dgm:pt>
    <dgm:pt modelId="{277D956B-C032-4DCB-B673-36B7A8B7F6A2}" type="pres">
      <dgm:prSet presAssocID="{AD143739-78B1-4484-92F2-FF01D979C063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dcast"/>
        </a:ext>
      </dgm:extLst>
    </dgm:pt>
    <dgm:pt modelId="{9E71F4FA-68AB-42FB-985F-549E22DE7795}" type="pres">
      <dgm:prSet presAssocID="{AD143739-78B1-4484-92F2-FF01D979C063}" presName="iconSpace" presStyleCnt="0"/>
      <dgm:spPr/>
    </dgm:pt>
    <dgm:pt modelId="{281C65F1-4996-47A0-92FA-246197952C5B}" type="pres">
      <dgm:prSet presAssocID="{AD143739-78B1-4484-92F2-FF01D979C063}" presName="parTx" presStyleLbl="revTx" presStyleIdx="0" presStyleCnt="4" custLinFactNeighborX="511" custLinFactNeighborY="-18573">
        <dgm:presLayoutVars>
          <dgm:chMax val="0"/>
          <dgm:chPref val="0"/>
        </dgm:presLayoutVars>
      </dgm:prSet>
      <dgm:spPr/>
    </dgm:pt>
    <dgm:pt modelId="{CF03D0C5-DF53-4267-AC2B-44784F3B3FD1}" type="pres">
      <dgm:prSet presAssocID="{AD143739-78B1-4484-92F2-FF01D979C063}" presName="txSpace" presStyleCnt="0"/>
      <dgm:spPr/>
    </dgm:pt>
    <dgm:pt modelId="{3C2969E1-7063-403E-9085-871E0F6199D7}" type="pres">
      <dgm:prSet presAssocID="{AD143739-78B1-4484-92F2-FF01D979C063}" presName="desTx" presStyleLbl="revTx" presStyleIdx="1" presStyleCnt="4" custScaleX="125881" custLinFactNeighborX="-137" custLinFactNeighborY="-15990">
        <dgm:presLayoutVars/>
      </dgm:prSet>
      <dgm:spPr/>
    </dgm:pt>
    <dgm:pt modelId="{4151369D-4C27-46BA-8A47-53414804A765}" type="pres">
      <dgm:prSet presAssocID="{5FD405F3-F5A8-4F0E-B9B5-36F6D51E84F0}" presName="sibTrans" presStyleCnt="0"/>
      <dgm:spPr/>
    </dgm:pt>
    <dgm:pt modelId="{5BCE0A61-541C-47E6-B8D9-3569FE53CB79}" type="pres">
      <dgm:prSet presAssocID="{49883757-7C74-4AB6-B422-51EEC42AF100}" presName="compNode" presStyleCnt="0"/>
      <dgm:spPr/>
    </dgm:pt>
    <dgm:pt modelId="{F0402C7F-40A5-4B76-ABA9-B068604DE512}" type="pres">
      <dgm:prSet presAssocID="{49883757-7C74-4AB6-B422-51EEC42AF10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und"/>
        </a:ext>
      </dgm:extLst>
    </dgm:pt>
    <dgm:pt modelId="{82B23515-EA63-4DB4-B5B1-AEEF1B6E5F8A}" type="pres">
      <dgm:prSet presAssocID="{49883757-7C74-4AB6-B422-51EEC42AF100}" presName="iconSpace" presStyleCnt="0"/>
      <dgm:spPr/>
    </dgm:pt>
    <dgm:pt modelId="{532259BE-D0EB-43EA-B250-4D1E9F334562}" type="pres">
      <dgm:prSet presAssocID="{49883757-7C74-4AB6-B422-51EEC42AF100}" presName="parTx" presStyleLbl="revTx" presStyleIdx="2" presStyleCnt="4" custLinFactNeighborX="137" custLinFactNeighborY="-18573">
        <dgm:presLayoutVars>
          <dgm:chMax val="0"/>
          <dgm:chPref val="0"/>
        </dgm:presLayoutVars>
      </dgm:prSet>
      <dgm:spPr/>
    </dgm:pt>
    <dgm:pt modelId="{4895C9A4-C890-45A4-B354-9EFABA552230}" type="pres">
      <dgm:prSet presAssocID="{49883757-7C74-4AB6-B422-51EEC42AF100}" presName="txSpace" presStyleCnt="0"/>
      <dgm:spPr/>
    </dgm:pt>
    <dgm:pt modelId="{B2BE5D7A-2EC0-4DEC-A65C-F465EDC783CB}" type="pres">
      <dgm:prSet presAssocID="{49883757-7C74-4AB6-B422-51EEC42AF100}" presName="desTx" presStyleLbl="revTx" presStyleIdx="3" presStyleCnt="4" custLinFactNeighborX="256" custLinFactNeighborY="-15721">
        <dgm:presLayoutVars/>
      </dgm:prSet>
      <dgm:spPr/>
    </dgm:pt>
  </dgm:ptLst>
  <dgm:cxnLst>
    <dgm:cxn modelId="{A5CFDF07-1789-45FC-B14D-64F366F986DE}" srcId="{49883757-7C74-4AB6-B422-51EEC42AF100}" destId="{AAD8E7AC-5A5A-4819-9D1B-962A422FE564}" srcOrd="4" destOrd="0" parTransId="{7107BA44-D946-4886-96C8-1798857CFC21}" sibTransId="{1CB9CC60-DB39-474A-859A-94E618275AA7}"/>
    <dgm:cxn modelId="{40818B1B-5CCF-406C-8D9A-FF0914EF4BFE}" type="presOf" srcId="{49883757-7C74-4AB6-B422-51EEC42AF100}" destId="{532259BE-D0EB-43EA-B250-4D1E9F334562}" srcOrd="0" destOrd="0" presId="urn:microsoft.com/office/officeart/2018/5/layout/CenteredIconLabelDescriptionList"/>
    <dgm:cxn modelId="{D5B5761E-EBB6-484E-9EF6-96C4A4C5E39A}" srcId="{49883757-7C74-4AB6-B422-51EEC42AF100}" destId="{36EFEE68-FC4B-4248-BDD1-54579888F180}" srcOrd="5" destOrd="0" parTransId="{E292C062-2E9E-4CC1-8EE2-BB72FA2B2E32}" sibTransId="{AC4B9584-0B91-4A21-A3E5-0CE00DE97712}"/>
    <dgm:cxn modelId="{85424A24-A8CC-4E75-9958-23A32C7EB304}" srcId="{0C622AF5-D068-458C-83D6-06989FE14C9B}" destId="{AD143739-78B1-4484-92F2-FF01D979C063}" srcOrd="0" destOrd="0" parTransId="{EA48DBE6-C9D5-411D-BD79-D88E7E21DBF7}" sibTransId="{5FD405F3-F5A8-4F0E-B9B5-36F6D51E84F0}"/>
    <dgm:cxn modelId="{D0306E2B-67AB-47BF-9965-077D3329AC00}" type="presOf" srcId="{E66C51B4-D8ED-4B78-80C0-EB4597D5A353}" destId="{3C2969E1-7063-403E-9085-871E0F6199D7}" srcOrd="0" destOrd="2" presId="urn:microsoft.com/office/officeart/2018/5/layout/CenteredIconLabelDescriptionList"/>
    <dgm:cxn modelId="{F7ED6A60-D65A-4594-A69A-526B0B8586FB}" type="presOf" srcId="{54B074C5-DE7D-42BD-8059-8A04AF268B61}" destId="{3C2969E1-7063-403E-9085-871E0F6199D7}" srcOrd="0" destOrd="0" presId="urn:microsoft.com/office/officeart/2018/5/layout/CenteredIconLabelDescriptionList"/>
    <dgm:cxn modelId="{2CB2D368-2CE2-4A96-A7BE-F419A1BB738B}" srcId="{49883757-7C74-4AB6-B422-51EEC42AF100}" destId="{0C368796-D21D-46D7-923F-FFC7EAFC9F6D}" srcOrd="3" destOrd="0" parTransId="{3A82D4CB-644C-4A74-B925-B7A82C053351}" sibTransId="{7481BFAA-AB07-48E1-AD17-279CB92A102A}"/>
    <dgm:cxn modelId="{7CE9024C-C5DF-465B-A99E-2EC316C65598}" type="presOf" srcId="{0C368796-D21D-46D7-923F-FFC7EAFC9F6D}" destId="{B2BE5D7A-2EC0-4DEC-A65C-F465EDC783CB}" srcOrd="0" destOrd="3" presId="urn:microsoft.com/office/officeart/2018/5/layout/CenteredIconLabelDescriptionList"/>
    <dgm:cxn modelId="{7AB3DB4D-E5EA-4113-ABBF-A51D0BC0B28A}" type="presOf" srcId="{36EFEE68-FC4B-4248-BDD1-54579888F180}" destId="{B2BE5D7A-2EC0-4DEC-A65C-F465EDC783CB}" srcOrd="0" destOrd="5" presId="urn:microsoft.com/office/officeart/2018/5/layout/CenteredIconLabelDescriptionList"/>
    <dgm:cxn modelId="{C63E7851-CF05-4B3D-9652-646DFA9C056B}" srcId="{AD143739-78B1-4484-92F2-FF01D979C063}" destId="{54B074C5-DE7D-42BD-8059-8A04AF268B61}" srcOrd="0" destOrd="0" parTransId="{0254A73D-B4C6-4B15-A7A3-141A1B821A20}" sibTransId="{BD67CE7D-AFF0-4B1E-BDD4-D553276B43FD}"/>
    <dgm:cxn modelId="{FEB9B557-981A-4214-BCAE-E50CD0D0440F}" srcId="{49883757-7C74-4AB6-B422-51EEC42AF100}" destId="{273D8A31-5A04-40BA-A495-BA3DF2DC989E}" srcOrd="2" destOrd="0" parTransId="{C2AEC6AE-5CCE-4821-B1F6-DFBE20D24F1D}" sibTransId="{57A40BAB-4C04-4555-95BD-5B26A3A5CFD0}"/>
    <dgm:cxn modelId="{0EA1B68D-CD33-4A8D-9782-9D0E725D8B2F}" type="presOf" srcId="{0FBC1EF0-C4B0-422B-A684-1F880D931FA8}" destId="{B2BE5D7A-2EC0-4DEC-A65C-F465EDC783CB}" srcOrd="0" destOrd="0" presId="urn:microsoft.com/office/officeart/2018/5/layout/CenteredIconLabelDescriptionList"/>
    <dgm:cxn modelId="{1B8440A6-0BEC-4AFE-873D-B1424D02BD79}" type="presOf" srcId="{AAD8E7AC-5A5A-4819-9D1B-962A422FE564}" destId="{B2BE5D7A-2EC0-4DEC-A65C-F465EDC783CB}" srcOrd="0" destOrd="4" presId="urn:microsoft.com/office/officeart/2018/5/layout/CenteredIconLabelDescriptionList"/>
    <dgm:cxn modelId="{A56DFFAC-E267-4550-AC51-9CEFDC1669DB}" type="presOf" srcId="{15AD5145-4D31-43D3-8EC0-45E1C4AB5C59}" destId="{3C2969E1-7063-403E-9085-871E0F6199D7}" srcOrd="0" destOrd="1" presId="urn:microsoft.com/office/officeart/2018/5/layout/CenteredIconLabelDescriptionList"/>
    <dgm:cxn modelId="{D5F7ACB1-C4BA-40CE-A3DD-A5D85CC5F6C6}" srcId="{AD143739-78B1-4484-92F2-FF01D979C063}" destId="{E66C51B4-D8ED-4B78-80C0-EB4597D5A353}" srcOrd="2" destOrd="0" parTransId="{3360C4E9-714F-49F9-A72C-E8BA424F9907}" sibTransId="{6AF2D703-0CA4-45BE-A707-BF6596C964C1}"/>
    <dgm:cxn modelId="{37B69AB9-4C7A-43E5-B249-0BEA02821FD2}" type="presOf" srcId="{AC9F42F8-B171-4490-B6F0-4E33E60963C1}" destId="{B2BE5D7A-2EC0-4DEC-A65C-F465EDC783CB}" srcOrd="0" destOrd="1" presId="urn:microsoft.com/office/officeart/2018/5/layout/CenteredIconLabelDescriptionList"/>
    <dgm:cxn modelId="{C069ADC0-95D2-44A0-8382-8F8EE499C224}" type="presOf" srcId="{AD143739-78B1-4484-92F2-FF01D979C063}" destId="{281C65F1-4996-47A0-92FA-246197952C5B}" srcOrd="0" destOrd="0" presId="urn:microsoft.com/office/officeart/2018/5/layout/CenteredIconLabelDescriptionList"/>
    <dgm:cxn modelId="{832C13D5-FAA1-4ADF-86FC-FD593892D0D5}" srcId="{AD143739-78B1-4484-92F2-FF01D979C063}" destId="{15AD5145-4D31-43D3-8EC0-45E1C4AB5C59}" srcOrd="1" destOrd="0" parTransId="{95A33955-BD74-483A-8658-6B63FEB8791B}" sibTransId="{7E06291B-50B4-4A35-BA40-51F622A03DEC}"/>
    <dgm:cxn modelId="{06CC1FDB-AFD5-427E-A578-32E02DB5D4B3}" type="presOf" srcId="{273D8A31-5A04-40BA-A495-BA3DF2DC989E}" destId="{B2BE5D7A-2EC0-4DEC-A65C-F465EDC783CB}" srcOrd="0" destOrd="2" presId="urn:microsoft.com/office/officeart/2018/5/layout/CenteredIconLabelDescriptionList"/>
    <dgm:cxn modelId="{CD6235EE-BC43-4BE2-9E2B-15E87FDE127B}" type="presOf" srcId="{0C622AF5-D068-458C-83D6-06989FE14C9B}" destId="{149A6E8B-C98F-4886-B7E9-801A07508C49}" srcOrd="0" destOrd="0" presId="urn:microsoft.com/office/officeart/2018/5/layout/CenteredIconLabelDescriptionList"/>
    <dgm:cxn modelId="{12A781F0-11FE-473C-BCCD-3255AF2A141D}" srcId="{49883757-7C74-4AB6-B422-51EEC42AF100}" destId="{0FBC1EF0-C4B0-422B-A684-1F880D931FA8}" srcOrd="0" destOrd="0" parTransId="{4DC78A7C-80C9-4F81-A099-7F042B63AD83}" sibTransId="{20A34BDB-FE8D-4A74-A161-722F1EA529C0}"/>
    <dgm:cxn modelId="{2A4D37FA-74F9-491F-B9E1-ED5C3EF39B8F}" srcId="{0C622AF5-D068-458C-83D6-06989FE14C9B}" destId="{49883757-7C74-4AB6-B422-51EEC42AF100}" srcOrd="1" destOrd="0" parTransId="{A50A6FCA-1F0C-48A8-B2EE-49F2CDD22E5E}" sibTransId="{8044557A-DFBA-4348-967A-8AB7C99FC765}"/>
    <dgm:cxn modelId="{2EBD39FA-837C-4678-9F9D-45BF79E1EA9B}" srcId="{49883757-7C74-4AB6-B422-51EEC42AF100}" destId="{AC9F42F8-B171-4490-B6F0-4E33E60963C1}" srcOrd="1" destOrd="0" parTransId="{2DDA3034-6D80-42CF-9A06-A2292E9F389A}" sibTransId="{B6629572-AD78-4067-88D3-1F9D1E9FFCD2}"/>
    <dgm:cxn modelId="{3EE8B52A-14AC-4E3B-AFC5-00427296AFEF}" type="presParOf" srcId="{149A6E8B-C98F-4886-B7E9-801A07508C49}" destId="{75756378-6507-440F-B1FB-33A2D7B19B88}" srcOrd="0" destOrd="0" presId="urn:microsoft.com/office/officeart/2018/5/layout/CenteredIconLabelDescriptionList"/>
    <dgm:cxn modelId="{63DEE830-D226-4331-8BB4-1CC7499F53E9}" type="presParOf" srcId="{75756378-6507-440F-B1FB-33A2D7B19B88}" destId="{277D956B-C032-4DCB-B673-36B7A8B7F6A2}" srcOrd="0" destOrd="0" presId="urn:microsoft.com/office/officeart/2018/5/layout/CenteredIconLabelDescriptionList"/>
    <dgm:cxn modelId="{76448E7A-F741-46D2-A67B-2C1A2F4B513C}" type="presParOf" srcId="{75756378-6507-440F-B1FB-33A2D7B19B88}" destId="{9E71F4FA-68AB-42FB-985F-549E22DE7795}" srcOrd="1" destOrd="0" presId="urn:microsoft.com/office/officeart/2018/5/layout/CenteredIconLabelDescriptionList"/>
    <dgm:cxn modelId="{D39F4411-DAD5-4254-8B55-13152D1EAB90}" type="presParOf" srcId="{75756378-6507-440F-B1FB-33A2D7B19B88}" destId="{281C65F1-4996-47A0-92FA-246197952C5B}" srcOrd="2" destOrd="0" presId="urn:microsoft.com/office/officeart/2018/5/layout/CenteredIconLabelDescriptionList"/>
    <dgm:cxn modelId="{7EFDCFDE-55BE-4994-8365-404A913A37C7}" type="presParOf" srcId="{75756378-6507-440F-B1FB-33A2D7B19B88}" destId="{CF03D0C5-DF53-4267-AC2B-44784F3B3FD1}" srcOrd="3" destOrd="0" presId="urn:microsoft.com/office/officeart/2018/5/layout/CenteredIconLabelDescriptionList"/>
    <dgm:cxn modelId="{9ED9C647-720B-4211-BF8B-284B87CF87BA}" type="presParOf" srcId="{75756378-6507-440F-B1FB-33A2D7B19B88}" destId="{3C2969E1-7063-403E-9085-871E0F6199D7}" srcOrd="4" destOrd="0" presId="urn:microsoft.com/office/officeart/2018/5/layout/CenteredIconLabelDescriptionList"/>
    <dgm:cxn modelId="{2C21F119-B481-49A3-BA9B-F2D874159AC2}" type="presParOf" srcId="{149A6E8B-C98F-4886-B7E9-801A07508C49}" destId="{4151369D-4C27-46BA-8A47-53414804A765}" srcOrd="1" destOrd="0" presId="urn:microsoft.com/office/officeart/2018/5/layout/CenteredIconLabelDescriptionList"/>
    <dgm:cxn modelId="{36B8BFD4-EF49-4340-B110-3750C748EBCC}" type="presParOf" srcId="{149A6E8B-C98F-4886-B7E9-801A07508C49}" destId="{5BCE0A61-541C-47E6-B8D9-3569FE53CB79}" srcOrd="2" destOrd="0" presId="urn:microsoft.com/office/officeart/2018/5/layout/CenteredIconLabelDescriptionList"/>
    <dgm:cxn modelId="{8620FD73-41A3-4F8E-A40B-8726C31E652F}" type="presParOf" srcId="{5BCE0A61-541C-47E6-B8D9-3569FE53CB79}" destId="{F0402C7F-40A5-4B76-ABA9-B068604DE512}" srcOrd="0" destOrd="0" presId="urn:microsoft.com/office/officeart/2018/5/layout/CenteredIconLabelDescriptionList"/>
    <dgm:cxn modelId="{E04A8C52-5E02-4C38-AF51-D1623E8BF56A}" type="presParOf" srcId="{5BCE0A61-541C-47E6-B8D9-3569FE53CB79}" destId="{82B23515-EA63-4DB4-B5B1-AEEF1B6E5F8A}" srcOrd="1" destOrd="0" presId="urn:microsoft.com/office/officeart/2018/5/layout/CenteredIconLabelDescriptionList"/>
    <dgm:cxn modelId="{DC42DA98-8DA4-422F-A6B1-3183DC2EF6F0}" type="presParOf" srcId="{5BCE0A61-541C-47E6-B8D9-3569FE53CB79}" destId="{532259BE-D0EB-43EA-B250-4D1E9F334562}" srcOrd="2" destOrd="0" presId="urn:microsoft.com/office/officeart/2018/5/layout/CenteredIconLabelDescriptionList"/>
    <dgm:cxn modelId="{81A683C6-7DF3-47BB-9AB9-631C2094A8DD}" type="presParOf" srcId="{5BCE0A61-541C-47E6-B8D9-3569FE53CB79}" destId="{4895C9A4-C890-45A4-B354-9EFABA552230}" srcOrd="3" destOrd="0" presId="urn:microsoft.com/office/officeart/2018/5/layout/CenteredIconLabelDescriptionList"/>
    <dgm:cxn modelId="{3D4929AE-D7E8-4503-A85B-D7D4BDDF9C02}" type="presParOf" srcId="{5BCE0A61-541C-47E6-B8D9-3569FE53CB79}" destId="{B2BE5D7A-2EC0-4DEC-A65C-F465EDC783CB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4F9150-7754-479D-B3FF-510B2CA915F4}">
      <dsp:nvSpPr>
        <dsp:cNvPr id="0" name=""/>
        <dsp:cNvSpPr/>
      </dsp:nvSpPr>
      <dsp:spPr>
        <a:xfrm>
          <a:off x="0" y="370730"/>
          <a:ext cx="10916797" cy="3622500"/>
        </a:xfrm>
        <a:prstGeom prst="rect">
          <a:avLst/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265" tIns="479044" rIns="847265" bIns="163576" numCol="1" spcCol="1270" anchor="t" anchorCtr="0">
          <a:noAutofit/>
        </a:bodyPr>
        <a:lstStyle/>
        <a:p>
          <a:pPr marL="228600" lvl="1" indent="-228600" algn="ctr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300" b="1" kern="1200" dirty="0">
              <a:solidFill>
                <a:schemeClr val="bg1"/>
              </a:solidFill>
            </a:rPr>
            <a:t>Improves patient care</a:t>
          </a:r>
          <a:r>
            <a:rPr lang="en-US" sz="2300" kern="1200" dirty="0">
              <a:solidFill>
                <a:schemeClr val="bg1"/>
              </a:solidFill>
            </a:rPr>
            <a:t>:</a:t>
          </a:r>
        </a:p>
        <a:p>
          <a:pPr marL="228600" lvl="1" indent="-228600" algn="ctr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300" i="1" kern="1200" dirty="0">
              <a:solidFill>
                <a:schemeClr val="bg1"/>
              </a:solidFill>
            </a:rPr>
            <a:t>Offers more treatment choices.</a:t>
          </a:r>
        </a:p>
        <a:p>
          <a:pPr marL="228600" lvl="1" indent="-228600" algn="ctr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300" kern="1200" dirty="0">
            <a:solidFill>
              <a:schemeClr val="bg1"/>
            </a:solidFill>
          </a:endParaRPr>
        </a:p>
        <a:p>
          <a:pPr marL="228600" lvl="1" indent="-228600" algn="ctr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300" b="1" kern="1200" dirty="0">
              <a:solidFill>
                <a:schemeClr val="bg1"/>
              </a:solidFill>
            </a:rPr>
            <a:t>Evidence-based care</a:t>
          </a:r>
          <a:r>
            <a:rPr lang="en-US" sz="2300" kern="1200" dirty="0">
              <a:solidFill>
                <a:schemeClr val="bg1"/>
              </a:solidFill>
            </a:rPr>
            <a:t>:</a:t>
          </a:r>
        </a:p>
        <a:p>
          <a:pPr marL="228600" lvl="1" indent="-228600" algn="ctr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300" i="1" kern="1200" dirty="0">
              <a:solidFill>
                <a:schemeClr val="bg1"/>
              </a:solidFill>
            </a:rPr>
            <a:t>Different tools for different needs.</a:t>
          </a:r>
        </a:p>
        <a:p>
          <a:pPr marL="228600" lvl="1" indent="-228600" algn="ctr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300" kern="1200" dirty="0">
            <a:solidFill>
              <a:schemeClr val="bg1"/>
            </a:solidFill>
          </a:endParaRPr>
        </a:p>
        <a:p>
          <a:pPr marL="228600" lvl="1" indent="-228600" algn="ctr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300" b="1" kern="1200" dirty="0">
              <a:solidFill>
                <a:schemeClr val="bg1"/>
              </a:solidFill>
            </a:rPr>
            <a:t>Business resilience</a:t>
          </a:r>
          <a:r>
            <a:rPr lang="en-US" sz="2300" kern="1200" dirty="0">
              <a:solidFill>
                <a:schemeClr val="bg1"/>
              </a:solidFill>
            </a:rPr>
            <a:t>:</a:t>
          </a:r>
        </a:p>
        <a:p>
          <a:pPr marL="228600" lvl="1" indent="-228600" algn="ctr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300" i="1" kern="1200" dirty="0">
              <a:solidFill>
                <a:schemeClr val="bg1"/>
              </a:solidFill>
            </a:rPr>
            <a:t>Protects against changes in demand, staffing, or income streams.</a:t>
          </a:r>
        </a:p>
      </dsp:txBody>
      <dsp:txXfrm>
        <a:off x="0" y="370730"/>
        <a:ext cx="10916797" cy="3622500"/>
      </dsp:txXfrm>
    </dsp:sp>
    <dsp:sp modelId="{FF8DDC5E-F0AD-4722-A265-749C2593468E}">
      <dsp:nvSpPr>
        <dsp:cNvPr id="0" name=""/>
        <dsp:cNvSpPr/>
      </dsp:nvSpPr>
      <dsp:spPr>
        <a:xfrm>
          <a:off x="1133862" y="59753"/>
          <a:ext cx="8649095" cy="678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840" tIns="0" rIns="28884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Diversification isn’t just about revenue:</a:t>
          </a:r>
        </a:p>
      </dsp:txBody>
      <dsp:txXfrm>
        <a:off x="1167006" y="92897"/>
        <a:ext cx="8582807" cy="612672"/>
      </dsp:txXfrm>
    </dsp:sp>
    <dsp:sp modelId="{E298DE6D-9E20-4F58-ADE5-AC49932E833D}">
      <dsp:nvSpPr>
        <dsp:cNvPr id="0" name=""/>
        <dsp:cNvSpPr/>
      </dsp:nvSpPr>
      <dsp:spPr>
        <a:xfrm>
          <a:off x="0" y="4456910"/>
          <a:ext cx="10916797" cy="579600"/>
        </a:xfrm>
        <a:prstGeom prst="rect">
          <a:avLst/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ACE86B-9C76-4797-B057-E433ECB6DD0B}">
      <dsp:nvSpPr>
        <dsp:cNvPr id="0" name=""/>
        <dsp:cNvSpPr/>
      </dsp:nvSpPr>
      <dsp:spPr>
        <a:xfrm>
          <a:off x="292490" y="4147522"/>
          <a:ext cx="10378208" cy="6789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840" tIns="0" rIns="28884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Choice = value for both patients </a:t>
          </a:r>
          <a:r>
            <a:rPr lang="en-US" sz="2800" b="1" i="1" kern="1200" dirty="0"/>
            <a:t>and</a:t>
          </a:r>
          <a:r>
            <a:rPr lang="en-US" sz="2800" b="1" kern="1200" dirty="0"/>
            <a:t> the clinic.</a:t>
          </a:r>
          <a:endParaRPr lang="en-US" sz="2800" kern="1200" dirty="0"/>
        </a:p>
      </dsp:txBody>
      <dsp:txXfrm>
        <a:off x="325634" y="4180666"/>
        <a:ext cx="10311920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7D956B-C032-4DCB-B673-36B7A8B7F6A2}">
      <dsp:nvSpPr>
        <dsp:cNvPr id="0" name=""/>
        <dsp:cNvSpPr/>
      </dsp:nvSpPr>
      <dsp:spPr>
        <a:xfrm>
          <a:off x="2434770" y="976167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C65F1-4996-47A0-92FA-246197952C5B}">
      <dsp:nvSpPr>
        <dsp:cNvPr id="0" name=""/>
        <dsp:cNvSpPr/>
      </dsp:nvSpPr>
      <dsp:spPr>
        <a:xfrm>
          <a:off x="1030770" y="2628289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1" kern="1200"/>
            <a:t>Small Clinic – 3 staff 2 rooms.  </a:t>
          </a:r>
          <a:endParaRPr lang="en-US" sz="2400" kern="1200"/>
        </a:p>
      </dsp:txBody>
      <dsp:txXfrm>
        <a:off x="1030770" y="2628289"/>
        <a:ext cx="4320000" cy="648000"/>
      </dsp:txXfrm>
    </dsp:sp>
    <dsp:sp modelId="{3C2969E1-7063-403E-9085-871E0F6199D7}">
      <dsp:nvSpPr>
        <dsp:cNvPr id="0" name=""/>
        <dsp:cNvSpPr/>
      </dsp:nvSpPr>
      <dsp:spPr>
        <a:xfrm>
          <a:off x="1030770" y="3341462"/>
          <a:ext cx="4320000" cy="893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Purchased Radial shockwave, Lease Model £150/month lease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Sees 100 patient appts/month on average</a:t>
          </a:r>
        </a:p>
      </dsp:txBody>
      <dsp:txXfrm>
        <a:off x="1030770" y="3341462"/>
        <a:ext cx="4320000" cy="893347"/>
      </dsp:txXfrm>
    </dsp:sp>
    <dsp:sp modelId="{F0402C7F-40A5-4B76-ABA9-B068604DE512}">
      <dsp:nvSpPr>
        <dsp:cNvPr id="0" name=""/>
        <dsp:cNvSpPr/>
      </dsp:nvSpPr>
      <dsp:spPr>
        <a:xfrm>
          <a:off x="7510771" y="976167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2259BE-D0EB-43EA-B250-4D1E9F334562}">
      <dsp:nvSpPr>
        <dsp:cNvPr id="0" name=""/>
        <dsp:cNvSpPr/>
      </dsp:nvSpPr>
      <dsp:spPr>
        <a:xfrm>
          <a:off x="6106770" y="2628289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1" u="sng" kern="1200"/>
            <a:t>Increased all service fees by £3</a:t>
          </a:r>
          <a:endParaRPr lang="en-US" sz="2400" kern="1200"/>
        </a:p>
      </dsp:txBody>
      <dsp:txXfrm>
        <a:off x="6106770" y="2628289"/>
        <a:ext cx="4320000" cy="648000"/>
      </dsp:txXfrm>
    </dsp:sp>
    <dsp:sp modelId="{B2BE5D7A-2EC0-4DEC-A65C-F465EDC783CB}">
      <dsp:nvSpPr>
        <dsp:cNvPr id="0" name=""/>
        <dsp:cNvSpPr/>
      </dsp:nvSpPr>
      <dsp:spPr>
        <a:xfrm>
          <a:off x="6106770" y="3341462"/>
          <a:ext cx="4320000" cy="893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Covering the new overhead of £150 a month 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Plus an extra ~£150-£200/month profit</a:t>
          </a:r>
        </a:p>
      </dsp:txBody>
      <dsp:txXfrm>
        <a:off x="6106770" y="3341462"/>
        <a:ext cx="4320000" cy="8933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7D956B-C032-4DCB-B673-36B7A8B7F6A2}">
      <dsp:nvSpPr>
        <dsp:cNvPr id="0" name=""/>
        <dsp:cNvSpPr/>
      </dsp:nvSpPr>
      <dsp:spPr>
        <a:xfrm>
          <a:off x="2441201" y="159851"/>
          <a:ext cx="1509048" cy="14178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C65F1-4996-47A0-92FA-246197952C5B}">
      <dsp:nvSpPr>
        <dsp:cNvPr id="0" name=""/>
        <dsp:cNvSpPr/>
      </dsp:nvSpPr>
      <dsp:spPr>
        <a:xfrm>
          <a:off x="1061974" y="1675167"/>
          <a:ext cx="4311566" cy="607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200" b="1" kern="1200"/>
            <a:t>Medium Clinic – 10 staff 6 rooms.  </a:t>
          </a:r>
          <a:endParaRPr lang="en-US" sz="2200" kern="1200" dirty="0"/>
        </a:p>
      </dsp:txBody>
      <dsp:txXfrm>
        <a:off x="1061974" y="1675167"/>
        <a:ext cx="4311566" cy="607650"/>
      </dsp:txXfrm>
    </dsp:sp>
    <dsp:sp modelId="{3C2969E1-7063-403E-9085-871E0F6199D7}">
      <dsp:nvSpPr>
        <dsp:cNvPr id="0" name=""/>
        <dsp:cNvSpPr/>
      </dsp:nvSpPr>
      <dsp:spPr>
        <a:xfrm>
          <a:off x="476097" y="2084537"/>
          <a:ext cx="5427443" cy="2557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Purchased Focused shockwave outright - ~£30,000 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Sees approx. 800 patient appts/month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60 min follow up = £80 &amp; 30 min follow up = £50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Shockwave Purchase Options Offered: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1) PAYG = £35 for 15 mins</a:t>
          </a:r>
          <a:endParaRPr lang="en-US" sz="1700" kern="1200" dirty="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2) Supplement on 30 min follow-ups (+£30) </a:t>
          </a:r>
          <a:endParaRPr lang="en-GB" sz="1700" kern="1200" dirty="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3) 3x 30 min treatment package (£220 = £23 supplement) </a:t>
          </a:r>
          <a:endParaRPr lang="en-GB" sz="1700" kern="1200" dirty="0"/>
        </a:p>
      </dsp:txBody>
      <dsp:txXfrm>
        <a:off x="476097" y="2084537"/>
        <a:ext cx="5427443" cy="2557624"/>
      </dsp:txXfrm>
    </dsp:sp>
    <dsp:sp modelId="{F0402C7F-40A5-4B76-ABA9-B068604DE512}">
      <dsp:nvSpPr>
        <dsp:cNvPr id="0" name=""/>
        <dsp:cNvSpPr/>
      </dsp:nvSpPr>
      <dsp:spPr>
        <a:xfrm>
          <a:off x="8065230" y="159851"/>
          <a:ext cx="1509048" cy="14178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2259BE-D0EB-43EA-B250-4D1E9F334562}">
      <dsp:nvSpPr>
        <dsp:cNvPr id="0" name=""/>
        <dsp:cNvSpPr/>
      </dsp:nvSpPr>
      <dsp:spPr>
        <a:xfrm>
          <a:off x="6669878" y="1675167"/>
          <a:ext cx="4311566" cy="607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200" b="1" u="none" kern="1200"/>
            <a:t>Total revenue in 9 months </a:t>
          </a:r>
          <a:endParaRPr lang="en-US" sz="2200" u="none" kern="1200" dirty="0"/>
        </a:p>
      </dsp:txBody>
      <dsp:txXfrm>
        <a:off x="6669878" y="1675167"/>
        <a:ext cx="4311566" cy="607650"/>
      </dsp:txXfrm>
    </dsp:sp>
    <dsp:sp modelId="{B2BE5D7A-2EC0-4DEC-A65C-F465EDC783CB}">
      <dsp:nvSpPr>
        <dsp:cNvPr id="0" name=""/>
        <dsp:cNvSpPr/>
      </dsp:nvSpPr>
      <dsp:spPr>
        <a:xfrm>
          <a:off x="6675008" y="2091417"/>
          <a:ext cx="4311566" cy="2557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PAYG –  ~200 sessions = ~£7,000</a:t>
          </a:r>
          <a:endParaRPr lang="en-US" sz="1700" kern="1200" dirty="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Supplement (+£30) – ~150 = ~£4,500</a:t>
          </a:r>
          <a:endParaRPr lang="en-GB" sz="1700" kern="1200" dirty="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3x treatment package (+£23) – ~400 = £9,200</a:t>
          </a:r>
          <a:endParaRPr lang="en-GB" sz="1700" kern="1200" dirty="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 dirty="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Total revenue from approx. 800 appts (av. 22 a week) 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£20,700 (~£2,300 /month)  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£9,300 until “breakeven”</a:t>
          </a:r>
          <a:endParaRPr lang="en-GB" sz="1700" kern="1200" dirty="0"/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/>
        </a:p>
      </dsp:txBody>
      <dsp:txXfrm>
        <a:off x="6675008" y="2091417"/>
        <a:ext cx="4311566" cy="25576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08213-2B39-1657-37CD-09B46ECE03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8E321-D41E-61B5-E699-ABB456DC12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7F5BA-B96D-BDA4-A339-C8CC42016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3CDC-35A9-495F-A799-538CDDC83091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1D9AA-A3B5-AD6B-4509-33702FFE2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49DAD-7E82-0F2F-81CF-E200C9CE9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872-421A-4413-9222-42B389E78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653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4615F-E6EA-E14A-ADC8-DE4FB86C7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B12C3-6C9F-EE01-4D81-75957D6AA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4FC83-073B-2FE1-6090-8D3FB5920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3CDC-35A9-495F-A799-538CDDC83091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396E3-7337-5927-F56E-2C52E345D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E886D-49CF-EDE3-9AB2-6B9D84A35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872-421A-4413-9222-42B389E78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498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8C817-8BBF-2BEF-BE28-59A23C6F7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27BBC-0601-523B-F809-973C47827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2C8BC-2A1E-E43A-5B2E-00576A43D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3CDC-35A9-495F-A799-538CDDC83091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54CEE-C0D2-E4F2-E788-4CA174B2C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560B3-4693-669A-A114-1A764B15E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872-421A-4413-9222-42B389E78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015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ED482-589C-53D3-6213-9CD734EDC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F0D41-F632-3E77-07DD-CBC35D0114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F47DBD-4FFB-2BAC-AC38-9ACE47D0FB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D8B7CB-C6B3-1B75-22A4-A3E550CC2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3CDC-35A9-495F-A799-538CDDC83091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1C07B9-9996-109F-7F23-CFD52FD01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C86525-FED7-2B19-7ED3-83314F8C2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872-421A-4413-9222-42B389E78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52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C08D1-FF65-6CCA-3906-F3B69272F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88FD3B-B283-ADB3-04D5-8DE058100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9DCC85-9368-23FD-C344-FB176DCD1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58126C-9FBE-C08C-73C4-DCB48DA625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5BA1A7-E0EE-11E3-FC27-02D8682809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4BB77A-B507-8EC7-DDB1-7B186C900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3CDC-35A9-495F-A799-538CDDC83091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FA1119-94DF-68B1-70A9-D773EF09A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284352-5A0D-501D-BC80-6D2FEDA2B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872-421A-4413-9222-42B389E78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93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46D25-05C5-CD50-D0DE-A00AD3B4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80A74A-D103-B6F0-B028-E7DF99661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3CDC-35A9-495F-A799-538CDDC83091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B42C02-FB00-B535-160A-9B63812F7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21160C-2FE8-9C10-46FD-5D05496CE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872-421A-4413-9222-42B389E78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25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62CE78-935D-AC2F-8C5A-18B1BD005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3CDC-35A9-495F-A799-538CDDC83091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3D7378-54F5-AB51-C244-1892704F4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1E1ACB-921F-6FA0-7C4F-B56E8226C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872-421A-4413-9222-42B389E78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782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8124C-68D6-780D-6B72-925E01E70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13137-B63A-BC4A-80CB-82E09B271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8BA78-7D5C-86C7-0DB1-66BAFF615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D7B19B-91CC-0F29-2776-B1359DE31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3CDC-35A9-495F-A799-538CDDC83091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96306-FE7B-A262-FA6C-0C0ECF1CF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65DA5D-EB07-83F1-45BD-C0BC18EFA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872-421A-4413-9222-42B389E78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14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47035-2E89-12A5-72F0-6381C6CB6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ED2036-A324-3F08-B90F-707EEB143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6885F-0A4E-C732-12F7-67A561265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43E4DF-BA31-4A4B-0C3B-B702B36E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3CDC-35A9-495F-A799-538CDDC83091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35E7FB-9601-AC7F-0AA0-6DEA3A97F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676384-F58A-84D1-DBB6-9AC3D9420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872-421A-4413-9222-42B389E78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653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45C18-F4EA-5014-E2AC-BFA1B64E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7B1D8A-0584-F655-52C5-D2E47D3C96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5B8C9-9985-FAE8-8C5C-14DDC1765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3CDC-35A9-495F-A799-538CDDC83091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1DA96-A1FC-9112-F526-71411FBDB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F0233-8C5A-02FD-4EB9-BD7DDBFD2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872-421A-4413-9222-42B389E78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33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17F1EC-FE46-6B05-8F39-5CA4A00D65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C7ED95-27AE-E4DC-AA9D-897CB68D6C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66997-FD9D-A06F-822E-143DA2F33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3CDC-35A9-495F-A799-538CDDC83091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3FA33-797A-2E50-688D-501546499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4F898-BA35-46E1-6F80-BDF4E648D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872-421A-4413-9222-42B389E78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765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F3EAA9-489A-A070-1033-CD0F0BCAB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FF9606-9FC8-3E7B-9E77-AF8EE18DD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6C551-6B9D-6143-8C2F-DAEEA558DA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E53CDC-35A9-495F-A799-538CDDC83091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AEC70-37C5-2A96-FDBE-1FE9BF4129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BF7FC-7938-BE01-1BC5-DEE8FEAD1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D63872-421A-4413-9222-42B389E78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7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2EDF4-8175-472D-8FED-45BBCE8AF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61341"/>
            <a:ext cx="12192000" cy="247967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"Diversifying Revenue Streams in MSK Practice: Balancing Business with Better Care"</a:t>
            </a:r>
            <a:br>
              <a:rPr lang="en-US" dirty="0">
                <a:solidFill>
                  <a:schemeClr val="bg1"/>
                </a:solidFill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 descr="A black letter p on a black background&#10;&#10;AI-generated content may be incorrect.">
            <a:extLst>
              <a:ext uri="{FF2B5EF4-FFF2-40B4-BE49-F238E27FC236}">
                <a16:creationId xmlns:a16="http://schemas.microsoft.com/office/drawing/2014/main" id="{A854ABEB-73FD-43DE-9558-32C04AACD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183" y="-517793"/>
            <a:ext cx="10032693" cy="749442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FF606A3-131E-9AE6-F2BC-DF2ED76E7F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99465"/>
            <a:ext cx="9144000" cy="1655762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Dominic Smith </a:t>
            </a:r>
          </a:p>
          <a:p>
            <a:r>
              <a:rPr lang="en-GB" dirty="0">
                <a:solidFill>
                  <a:schemeClr val="bg1"/>
                </a:solidFill>
              </a:rPr>
              <a:t>Head of Business Development - Physiquipe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861D49F-1A96-9EFF-3BFA-25A02B197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67" y="6081713"/>
            <a:ext cx="3025960" cy="34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5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3684CCF-CEBB-4D8E-A366-95E43D4C7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D5E115-E5CA-5757-612B-4D8896A2C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960945" cy="1325563"/>
          </a:xfrm>
        </p:spPr>
        <p:txBody>
          <a:bodyPr>
            <a:normAutofit/>
          </a:bodyPr>
          <a:lstStyle/>
          <a:p>
            <a:r>
              <a:rPr lang="en-US" b="1"/>
              <a:t>Introduction &amp; Disclosures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A3E5B-F64E-10CA-1756-0B9918876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79262"/>
            <a:ext cx="4933462" cy="4351338"/>
          </a:xfrm>
        </p:spPr>
        <p:txBody>
          <a:bodyPr>
            <a:normAutofit/>
          </a:bodyPr>
          <a:lstStyle/>
          <a:p>
            <a:r>
              <a:rPr lang="en-US" dirty="0"/>
              <a:t>Physiquipe represents:</a:t>
            </a:r>
          </a:p>
          <a:p>
            <a:endParaRPr lang="en-US" dirty="0"/>
          </a:p>
          <a:p>
            <a:pPr lvl="1"/>
            <a:r>
              <a:rPr lang="en-US" b="1" dirty="0"/>
              <a:t>Piezowave2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(focused shockwave)</a:t>
            </a:r>
          </a:p>
          <a:p>
            <a:pPr lvl="1"/>
            <a:endParaRPr lang="en-US" dirty="0"/>
          </a:p>
          <a:p>
            <a:pPr lvl="1"/>
            <a:r>
              <a:rPr lang="en-US" b="1" dirty="0"/>
              <a:t>Longest Powershocker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(radial shockwave)</a:t>
            </a:r>
          </a:p>
          <a:p>
            <a:pPr lvl="1"/>
            <a:endParaRPr lang="en-US" dirty="0"/>
          </a:p>
          <a:p>
            <a:pPr lvl="1"/>
            <a:r>
              <a:rPr lang="en-US" b="1" dirty="0"/>
              <a:t>Strength By Numbers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(force plates &amp; dynamometry)</a:t>
            </a:r>
          </a:p>
          <a:p>
            <a:endParaRPr lang="en-GB" dirty="0"/>
          </a:p>
        </p:txBody>
      </p:sp>
      <p:pic>
        <p:nvPicPr>
          <p:cNvPr id="9" name="Picture 8" descr="A blue rectangular electronic devices&#10;&#10;AI-generated content may be incorrect.">
            <a:extLst>
              <a:ext uri="{FF2B5EF4-FFF2-40B4-BE49-F238E27FC236}">
                <a16:creationId xmlns:a16="http://schemas.microsoft.com/office/drawing/2014/main" id="{70684DF9-6C19-55B2-2648-C3E7DB9D71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9" r="15085" b="-2"/>
          <a:stretch/>
        </p:blipFill>
        <p:spPr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sp>
        <p:nvSpPr>
          <p:cNvPr id="26" name="Arc 25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10869" y="-729072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close-up of a device&#10;&#10;AI-generated content may be incorrect.">
            <a:extLst>
              <a:ext uri="{FF2B5EF4-FFF2-40B4-BE49-F238E27FC236}">
                <a16:creationId xmlns:a16="http://schemas.microsoft.com/office/drawing/2014/main" id="{68D05767-666C-9AC7-C73E-CD783F8CFA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3" r="9144"/>
          <a:stretch/>
        </p:blipFill>
        <p:spPr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5" name="Picture 4" descr="A medical equipment with wheels&#10;&#10;AI-generated content may be incorrect.">
            <a:extLst>
              <a:ext uri="{FF2B5EF4-FFF2-40B4-BE49-F238E27FC236}">
                <a16:creationId xmlns:a16="http://schemas.microsoft.com/office/drawing/2014/main" id="{4CDBCD45-EB09-9496-8F3A-D3A950B9CA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" r="3245" b="4"/>
          <a:stretch/>
        </p:blipFill>
        <p:spPr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7841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E57FC-2FCE-FB0B-814C-853FC6247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Why Diversify?</a:t>
            </a:r>
            <a:endParaRPr lang="en-GB" dirty="0">
              <a:solidFill>
                <a:schemeClr val="bg1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2449735C-6180-F9C9-812B-A773FE4EAA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0445977"/>
              </p:ext>
            </p:extLst>
          </p:nvPr>
        </p:nvGraphicFramePr>
        <p:xfrm>
          <a:off x="637601" y="1690688"/>
          <a:ext cx="10916798" cy="5067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6817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454EEB-710D-8F95-D566-7C9F8F3FC4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0" r="4843" b="-1"/>
          <a:stretch/>
        </p:blipFill>
        <p:spPr>
          <a:xfrm>
            <a:off x="3309091" y="-364542"/>
            <a:ext cx="10183654" cy="722254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3D66B5-0D05-596D-C2E9-75D3C89A2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692" y="182276"/>
            <a:ext cx="7743940" cy="1899912"/>
          </a:xfrm>
        </p:spPr>
        <p:txBody>
          <a:bodyPr>
            <a:normAutofit/>
          </a:bodyPr>
          <a:lstStyle/>
          <a:p>
            <a:r>
              <a:rPr lang="en-US" altLang="en-US" sz="4000" b="1" dirty="0">
                <a:latin typeface="Arial" panose="020B0604020202020204" pitchFamily="34" charset="0"/>
              </a:rPr>
              <a:t>Understanding ROI</a:t>
            </a:r>
            <a:endParaRPr lang="en-GB" sz="40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0D46AC5-9C85-7C87-6067-5213661C0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692" y="1751682"/>
            <a:ext cx="4549966" cy="4692661"/>
          </a:xfrm>
        </p:spPr>
        <p:txBody>
          <a:bodyPr>
            <a:normAutofit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</a:rPr>
              <a:t>What is ROI to you?”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</a:rPr>
              <a:t>Financial return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</a:rPr>
              <a:t>Improved clinical outcomes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</a:rPr>
              <a:t>Greater efficiency/Cost savings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</a:rPr>
              <a:t>Know what you're measuring.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</a:rPr>
              <a:t>Initial investment is important — but so is the </a:t>
            </a:r>
            <a:r>
              <a:rPr kumimoji="0" lang="en-US" altLang="en-US" sz="2000" b="1" i="0" u="sng" strike="noStrike" cap="none" normalizeH="0" baseline="0" dirty="0">
                <a:ln>
                  <a:noFill/>
                </a:ln>
                <a:effectLst/>
              </a:rPr>
              <a:t>lifetime cost.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000" b="0" i="0" u="sng" strike="noStrike" cap="none" normalizeH="0" baseline="0" dirty="0">
              <a:ln>
                <a:noFill/>
              </a:ln>
              <a:effectLst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000" b="0" i="0" u="sng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000" dirty="0"/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</a:rPr>
              <a:t>⚠️“Cheaper upfront” doesn’t always mean “cheaper long-term”⚠️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</a:endParaRPr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503413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C5CF9-CB22-9680-2A66-BA624077D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Real-World Example #1 </a:t>
            </a:r>
            <a:endParaRPr lang="en-GB" dirty="0"/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3169FE8C-14EE-B5A4-ACE8-AFE8B973BD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2991602"/>
              </p:ext>
            </p:extLst>
          </p:nvPr>
        </p:nvGraphicFramePr>
        <p:xfrm>
          <a:off x="367229" y="823511"/>
          <a:ext cx="11457542" cy="5210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24C3A94-A833-9A61-BDA6-BB1DF4FB4FD4}"/>
              </a:ext>
            </a:extLst>
          </p:cNvPr>
          <p:cNvSpPr txBox="1"/>
          <p:nvPr/>
        </p:nvSpPr>
        <p:spPr>
          <a:xfrm>
            <a:off x="1035585" y="5775980"/>
            <a:ext cx="101208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2400" dirty="0"/>
              <a:t>📌 No extra charge for shockwave. It was </a:t>
            </a:r>
            <a:r>
              <a:rPr lang="en-US" sz="2400" u="sng" dirty="0"/>
              <a:t>embedded in the service </a:t>
            </a:r>
            <a:r>
              <a:rPr lang="en-US" sz="2400" dirty="0"/>
              <a:t>— </a:t>
            </a:r>
            <a:r>
              <a:rPr lang="en-US" sz="2400" b="1" dirty="0"/>
              <a:t>simple, value add and no friction.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2167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EE3CD-2562-875F-3975-3526754B9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586F1-B2B0-5EF2-511A-9A5C643C9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Real-World Example #2 </a:t>
            </a:r>
            <a:endParaRPr lang="en-GB" dirty="0"/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9229D832-4791-8FA0-EB65-1E4D84C516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7394865"/>
              </p:ext>
            </p:extLst>
          </p:nvPr>
        </p:nvGraphicFramePr>
        <p:xfrm>
          <a:off x="367228" y="1027906"/>
          <a:ext cx="11457542" cy="5210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220E7B0-5821-D55B-A091-012BDC2DC8ED}"/>
              </a:ext>
            </a:extLst>
          </p:cNvPr>
          <p:cNvSpPr txBox="1"/>
          <p:nvPr/>
        </p:nvSpPr>
        <p:spPr>
          <a:xfrm>
            <a:off x="88136" y="5956301"/>
            <a:ext cx="1184313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b="1" u="sng" dirty="0"/>
          </a:p>
          <a:p>
            <a:pPr algn="ctr"/>
            <a:r>
              <a:rPr lang="en-US" sz="2400" dirty="0"/>
              <a:t>📌 Patients </a:t>
            </a:r>
            <a:r>
              <a:rPr lang="en-US" sz="2400" b="1" dirty="0"/>
              <a:t>had a choice </a:t>
            </a:r>
            <a:r>
              <a:rPr lang="en-US" sz="2400" dirty="0"/>
              <a:t>of pricing model — and </a:t>
            </a:r>
            <a:r>
              <a:rPr lang="en-US" sz="2400" b="1" u="sng" dirty="0"/>
              <a:t>found value </a:t>
            </a:r>
            <a:r>
              <a:rPr lang="en-US" sz="2400" dirty="0"/>
              <a:t>in the services offered.</a:t>
            </a:r>
          </a:p>
        </p:txBody>
      </p:sp>
    </p:spTree>
    <p:extLst>
      <p:ext uri="{BB962C8B-B14F-4D97-AF65-F5344CB8AC3E}">
        <p14:creationId xmlns:p14="http://schemas.microsoft.com/office/powerpoint/2010/main" val="228862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C44F4-B4B8-FFCA-8BC5-233A21E83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452009" cy="2452687"/>
          </a:xfrm>
        </p:spPr>
        <p:txBody>
          <a:bodyPr anchor="ctr">
            <a:normAutofit/>
          </a:bodyPr>
          <a:lstStyle/>
          <a:p>
            <a:r>
              <a:rPr lang="en-US" sz="3600" b="1" dirty="0"/>
              <a:t>Shockwave – Revenue and Reputation </a:t>
            </a:r>
            <a:endParaRPr lang="en-GB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9353C1-CDD5-8CCD-FCFC-55C1C69F68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799" b="18095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BFDE9-0B16-D894-2028-C9CBC478E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707285" cy="3105140"/>
          </a:xfrm>
        </p:spPr>
        <p:txBody>
          <a:bodyPr anchor="ctr">
            <a:normAutofit fontScale="92500" lnSpcReduction="10000"/>
          </a:bodyPr>
          <a:lstStyle/>
          <a:p>
            <a:pPr>
              <a:buNone/>
            </a:pPr>
            <a:r>
              <a:rPr lang="en-US" sz="1900" dirty="0"/>
              <a:t>Yes, </a:t>
            </a:r>
            <a:r>
              <a:rPr lang="en-US" sz="1900" b="1" dirty="0"/>
              <a:t>shockwave generates revenue</a:t>
            </a:r>
            <a:r>
              <a:rPr lang="en-US" sz="1900" dirty="0"/>
              <a:t> — but:</a:t>
            </a:r>
          </a:p>
          <a:p>
            <a:pPr lvl="1"/>
            <a:r>
              <a:rPr lang="en-US" sz="1900" dirty="0"/>
              <a:t>It </a:t>
            </a:r>
            <a:r>
              <a:rPr lang="en-US" sz="1900" b="1" dirty="0"/>
              <a:t>works</a:t>
            </a:r>
            <a:r>
              <a:rPr lang="en-US" sz="1900" dirty="0"/>
              <a:t> when applied correctly.</a:t>
            </a:r>
          </a:p>
          <a:p>
            <a:pPr lvl="1"/>
            <a:r>
              <a:rPr lang="en-US" sz="1900" dirty="0"/>
              <a:t>Has become a </a:t>
            </a:r>
            <a:r>
              <a:rPr lang="en-US" sz="1900" b="1" dirty="0"/>
              <a:t>victim of its own hype</a:t>
            </a:r>
            <a:r>
              <a:rPr lang="en-US" sz="1900" dirty="0"/>
              <a:t> — especially due to over-commercialization from industry </a:t>
            </a:r>
          </a:p>
          <a:p>
            <a:pPr lvl="1"/>
            <a:r>
              <a:rPr lang="en-US" sz="1900" dirty="0"/>
              <a:t>Sudden </a:t>
            </a:r>
            <a:r>
              <a:rPr lang="en-US" sz="1900" b="1" dirty="0"/>
              <a:t>rise and fall </a:t>
            </a:r>
            <a:r>
              <a:rPr lang="en-US" sz="1900" dirty="0"/>
              <a:t>and re-rise</a:t>
            </a:r>
            <a:r>
              <a:rPr lang="en-US" sz="1900" b="1" dirty="0"/>
              <a:t> </a:t>
            </a:r>
            <a:r>
              <a:rPr lang="en-US" sz="1900" dirty="0"/>
              <a:t>from past reimbursement rates.</a:t>
            </a:r>
          </a:p>
          <a:p>
            <a:endParaRPr lang="en-US" sz="1900" dirty="0"/>
          </a:p>
          <a:p>
            <a:r>
              <a:rPr lang="en-US" sz="1900" dirty="0"/>
              <a:t>Be selective:</a:t>
            </a:r>
          </a:p>
          <a:p>
            <a:pPr lvl="1"/>
            <a:r>
              <a:rPr lang="en-US" sz="1900" dirty="0"/>
              <a:t>Use </a:t>
            </a:r>
            <a:r>
              <a:rPr lang="en-US" sz="1900" b="1" dirty="0"/>
              <a:t>evidence-based protocols</a:t>
            </a:r>
            <a:endParaRPr lang="en-US" sz="1900" dirty="0"/>
          </a:p>
          <a:p>
            <a:pPr lvl="1"/>
            <a:r>
              <a:rPr lang="en-US" sz="1900" dirty="0"/>
              <a:t>Offer </a:t>
            </a:r>
            <a:r>
              <a:rPr lang="en-US" sz="1900" b="1" dirty="0"/>
              <a:t>value</a:t>
            </a:r>
            <a:r>
              <a:rPr lang="en-US" sz="1900" dirty="0"/>
              <a:t>, not just a price tag</a:t>
            </a:r>
          </a:p>
          <a:p>
            <a:pPr lvl="1"/>
            <a:r>
              <a:rPr lang="en-US" sz="1900" dirty="0"/>
              <a:t>Avoid </a:t>
            </a:r>
            <a:r>
              <a:rPr lang="en-US" sz="1900" b="1" dirty="0"/>
              <a:t>overselling</a:t>
            </a:r>
            <a:r>
              <a:rPr lang="en-US" sz="1900" dirty="0"/>
              <a:t> it — that kills trust.</a:t>
            </a:r>
          </a:p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678811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CC7D015-0DD8-420F-A568-AC4FEDC41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595556-C814-4F1F-B0E5-71812F38A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C6FABA-E59C-2A92-F713-ED6AEB421E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9926" b="26872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EF3A60-900A-2FE7-A79D-6050F19B2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4155825" cy="557189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Force Plates &amp; Dynamometry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44201-5152-3EC3-575C-7B72B2246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894" y="267159"/>
            <a:ext cx="6863508" cy="6323682"/>
          </a:xfrm>
          <a:solidFill>
            <a:srgbClr val="000000">
              <a:alpha val="50196"/>
            </a:srgbClr>
          </a:solidFill>
        </p:spPr>
        <p:txBody>
          <a:bodyPr anchor="ctr">
            <a:normAutofit/>
          </a:bodyPr>
          <a:lstStyle/>
          <a:p>
            <a:r>
              <a:rPr lang="en-GB" sz="2000" dirty="0">
                <a:solidFill>
                  <a:srgbClr val="FFFFFF"/>
                </a:solidFill>
              </a:rPr>
              <a:t>Often misunderstood in revenue potential.</a:t>
            </a:r>
          </a:p>
          <a:p>
            <a:endParaRPr lang="en-GB" sz="2000" dirty="0">
              <a:solidFill>
                <a:srgbClr val="FFFFFF"/>
              </a:solidFill>
            </a:endParaRPr>
          </a:p>
          <a:p>
            <a:r>
              <a:rPr lang="en-GB" sz="2000" dirty="0">
                <a:solidFill>
                  <a:srgbClr val="FFFFFF"/>
                </a:solidFill>
              </a:rPr>
              <a:t>Avoid a focus on standalone revenue — instead: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Use them to enhance assessment quality.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Support better rehab decisions.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Increase patient buy-in with visuals and progress tracking.</a:t>
            </a:r>
          </a:p>
          <a:p>
            <a:pPr lvl="1"/>
            <a:endParaRPr lang="en-GB" sz="2000" dirty="0">
              <a:solidFill>
                <a:srgbClr val="FFFFFF"/>
              </a:solidFill>
            </a:endParaRPr>
          </a:p>
          <a:p>
            <a:r>
              <a:rPr lang="en-GB" sz="2000" dirty="0">
                <a:solidFill>
                  <a:srgbClr val="FFFFFF"/>
                </a:solidFill>
              </a:rPr>
              <a:t>Example: ACL Case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10 tests in 15 mins.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Revealed strong balance, poor isolated knee flex/extension.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Rehab adjusted based on real need, not assumption.</a:t>
            </a:r>
          </a:p>
          <a:p>
            <a:pPr marL="457200" lvl="1" indent="0">
              <a:buNone/>
            </a:pPr>
            <a:endParaRPr lang="en-GB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GB" sz="2000" dirty="0">
                <a:solidFill>
                  <a:srgbClr val="FFFFFF"/>
                </a:solidFill>
              </a:rPr>
              <a:t>📌 </a:t>
            </a:r>
            <a:r>
              <a:rPr lang="en-GB" sz="2000" b="1" dirty="0">
                <a:solidFill>
                  <a:srgbClr val="FFFFFF"/>
                </a:solidFill>
              </a:rPr>
              <a:t>Targeted</a:t>
            </a:r>
            <a:r>
              <a:rPr lang="en-GB" sz="2000" dirty="0">
                <a:solidFill>
                  <a:srgbClr val="FFFFFF"/>
                </a:solidFill>
              </a:rPr>
              <a:t> rehab = better care = improved outcomes.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FFFFFF"/>
                </a:solidFill>
              </a:rPr>
              <a:t> Outcome quality = </a:t>
            </a:r>
            <a:r>
              <a:rPr lang="en-GB" sz="2000" b="1" dirty="0">
                <a:solidFill>
                  <a:srgbClr val="FFFFFF"/>
                </a:solidFill>
              </a:rPr>
              <a:t>long-term patient loyalty</a:t>
            </a:r>
            <a:r>
              <a:rPr lang="en-GB" sz="2000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245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64ED08-C2D6-F890-A485-57ACFA801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F67F54-2F68-8CAA-D057-2B679096C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US" sz="3700" dirty="0">
                <a:solidFill>
                  <a:srgbClr val="FFFFFF"/>
                </a:solidFill>
              </a:rPr>
              <a:t>The Risk of Over-Diversification: </a:t>
            </a:r>
            <a:br>
              <a:rPr lang="en-US" sz="3700" dirty="0">
                <a:solidFill>
                  <a:srgbClr val="FFFFFF"/>
                </a:solidFill>
              </a:rPr>
            </a:br>
            <a:br>
              <a:rPr lang="en-US" sz="3700" dirty="0">
                <a:solidFill>
                  <a:srgbClr val="FFFFFF"/>
                </a:solidFill>
              </a:rPr>
            </a:br>
            <a:r>
              <a:rPr lang="en-US" sz="3700" dirty="0">
                <a:solidFill>
                  <a:srgbClr val="FFFFFF"/>
                </a:solidFill>
              </a:rPr>
              <a:t>A Cautionary Tale from Shockwave</a:t>
            </a:r>
            <a:endParaRPr lang="en-GB" sz="37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6254E5-2ACA-F381-F2BC-F7DEF2E55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4811" y="429658"/>
            <a:ext cx="7719338" cy="5765869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/>
              <a:t>Shockwave therapy has been pushed hard by industry as a solution for </a:t>
            </a:r>
            <a:r>
              <a:rPr lang="en-US" sz="2000" b="1" u="sng" dirty="0"/>
              <a:t>almost everything</a:t>
            </a:r>
            <a:r>
              <a:rPr lang="en-US" sz="2000" dirty="0"/>
              <a:t>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Often driven by manufacturers with limited product portfolios.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Strong marketing narratives and bold claims are common — but not always backed by solid evidence.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/>
              <a:t>🎯 What’s the Impact?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Dilutes clinical value — loses sight of where shockwave is truly effective.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Damages trust — clinicians become </a:t>
            </a:r>
            <a:r>
              <a:rPr lang="en-US" sz="2000" dirty="0" err="1"/>
              <a:t>sceptical</a:t>
            </a:r>
            <a:r>
              <a:rPr lang="en-US" sz="2000" dirty="0"/>
              <a:t>, patients become confused.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Devalues the technology — it becomes seen as hype, not healthcare.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/>
              <a:t>🔍 </a:t>
            </a:r>
            <a:r>
              <a:rPr lang="en-US" sz="2000" b="1" dirty="0"/>
              <a:t>Lessons for Clinics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Be aware of who is pushing what — and their vested interests.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Don’t follow the trap of offering everything to everyone.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Stick to core values — diversify within a strategy, not beyond it.</a:t>
            </a:r>
          </a:p>
        </p:txBody>
      </p:sp>
    </p:spTree>
    <p:extLst>
      <p:ext uri="{BB962C8B-B14F-4D97-AF65-F5344CB8AC3E}">
        <p14:creationId xmlns:p14="http://schemas.microsoft.com/office/powerpoint/2010/main" val="3082991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CE37FF-DA9D-FA1B-9FB7-AF2BAA61A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dirty="0"/>
              <a:t>Final Thoughts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12B71-5591-865B-85D7-BEA1D63B2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20" y="2213545"/>
            <a:ext cx="7336152" cy="4561827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3400" dirty="0"/>
              <a:t>Diversify with intent - Ask: </a:t>
            </a:r>
          </a:p>
          <a:p>
            <a:pPr lvl="1">
              <a:lnSpc>
                <a:spcPct val="120000"/>
              </a:lnSpc>
            </a:pPr>
            <a:r>
              <a:rPr lang="en-US" sz="3400" dirty="0"/>
              <a:t>“Does this add value to my patients?”</a:t>
            </a:r>
          </a:p>
          <a:p>
            <a:pPr lvl="1">
              <a:lnSpc>
                <a:spcPct val="120000"/>
              </a:lnSpc>
            </a:pPr>
            <a:r>
              <a:rPr lang="en-US" sz="3400" dirty="0"/>
              <a:t>“How will this improve our services?”</a:t>
            </a:r>
          </a:p>
          <a:p>
            <a:pPr lvl="1">
              <a:lnSpc>
                <a:spcPct val="120000"/>
              </a:lnSpc>
            </a:pPr>
            <a:r>
              <a:rPr lang="en-US" sz="3400" dirty="0"/>
              <a:t>“Will this help my team perform better?”</a:t>
            </a:r>
          </a:p>
          <a:p>
            <a:pPr>
              <a:lnSpc>
                <a:spcPct val="120000"/>
              </a:lnSpc>
            </a:pPr>
            <a:endParaRPr lang="en-US" sz="3400" dirty="0"/>
          </a:p>
          <a:p>
            <a:pPr>
              <a:lnSpc>
                <a:spcPct val="120000"/>
              </a:lnSpc>
            </a:pPr>
            <a:r>
              <a:rPr lang="en-US" sz="3400" dirty="0"/>
              <a:t>Pricing and positioning </a:t>
            </a:r>
            <a:r>
              <a:rPr lang="en-US" sz="3400" b="1" dirty="0"/>
              <a:t>matter</a:t>
            </a:r>
            <a:r>
              <a:rPr lang="en-US" sz="3400" dirty="0"/>
              <a:t>.</a:t>
            </a:r>
          </a:p>
          <a:p>
            <a:pPr lvl="1">
              <a:lnSpc>
                <a:spcPct val="120000"/>
              </a:lnSpc>
            </a:pPr>
            <a:r>
              <a:rPr lang="en-US" sz="3400" dirty="0"/>
              <a:t>Avoid making patients feel like it’s an ultimatum e.g. this or nothing – </a:t>
            </a:r>
          </a:p>
          <a:p>
            <a:pPr lvl="2">
              <a:lnSpc>
                <a:spcPct val="120000"/>
              </a:lnSpc>
            </a:pPr>
            <a:r>
              <a:rPr lang="en-US" sz="3400" dirty="0"/>
              <a:t>If possible, give a choice within the treatment (PAYG, Supplement, Packages).</a:t>
            </a:r>
          </a:p>
          <a:p>
            <a:pPr>
              <a:lnSpc>
                <a:spcPct val="120000"/>
              </a:lnSpc>
            </a:pPr>
            <a:endParaRPr lang="en-US" sz="3400" dirty="0"/>
          </a:p>
          <a:p>
            <a:pPr>
              <a:lnSpc>
                <a:spcPct val="120000"/>
              </a:lnSpc>
            </a:pPr>
            <a:r>
              <a:rPr lang="en-US" sz="3400" dirty="0"/>
              <a:t>Stick to your clinical identity and core values — diversify within strategy, not beyond it.</a:t>
            </a:r>
          </a:p>
          <a:p>
            <a:pPr>
              <a:lnSpc>
                <a:spcPct val="120000"/>
              </a:lnSpc>
            </a:pPr>
            <a:r>
              <a:rPr lang="en-US" sz="3400" dirty="0"/>
              <a:t>Focus on where the tool adds real value — explore new areas cautiously and responsibly.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3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3400" b="1" dirty="0"/>
              <a:t>💬 “Just because your can/could do everything doesn’t mean you should.”</a:t>
            </a:r>
            <a:endParaRPr lang="en-GB" sz="3400" b="1" dirty="0"/>
          </a:p>
          <a:p>
            <a:pPr marL="457200" lvl="1" indent="0">
              <a:buNone/>
            </a:pP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B1650C-C024-DAC3-8238-F309B412F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2822" y="1744358"/>
            <a:ext cx="4788505" cy="3579407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056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295765-457D-44FA-A544-5E20D6E28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letter p on a black background&#10;&#10;AI-generated content may be incorrect.">
            <a:extLst>
              <a:ext uri="{FF2B5EF4-FFF2-40B4-BE49-F238E27FC236}">
                <a16:creationId xmlns:a16="http://schemas.microsoft.com/office/drawing/2014/main" id="{D6FDAB6C-B6F8-A741-36E8-012F1C379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183" y="-517793"/>
            <a:ext cx="10032693" cy="7494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8DE7D5-E1EC-B6EE-AE9E-88CCCD4A5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67" y="6081713"/>
            <a:ext cx="3025960" cy="347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347829-7B30-E305-35C3-965CEB012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61860"/>
            <a:ext cx="12192000" cy="484742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bg1"/>
                </a:solidFill>
              </a:rPr>
              <a:t>“Diversification isn’t about selling more stuff” </a:t>
            </a:r>
            <a:br>
              <a:rPr lang="en-US" sz="4400" b="1" dirty="0">
                <a:solidFill>
                  <a:schemeClr val="bg1"/>
                </a:solidFill>
              </a:rPr>
            </a:br>
            <a:r>
              <a:rPr lang="en-US" sz="4400" b="1" dirty="0">
                <a:solidFill>
                  <a:schemeClr val="bg1"/>
                </a:solidFill>
              </a:rPr>
              <a:t>— </a:t>
            </a:r>
            <a:br>
              <a:rPr lang="en-US" sz="4400" b="1" dirty="0">
                <a:solidFill>
                  <a:schemeClr val="bg1"/>
                </a:solidFill>
              </a:rPr>
            </a:br>
            <a:br>
              <a:rPr lang="en-US" sz="4400" b="1" dirty="0">
                <a:solidFill>
                  <a:schemeClr val="bg1"/>
                </a:solidFill>
              </a:rPr>
            </a:br>
            <a:r>
              <a:rPr lang="en-US" sz="4400" b="1" dirty="0">
                <a:solidFill>
                  <a:schemeClr val="bg1"/>
                </a:solidFill>
              </a:rPr>
              <a:t>“It’s about being a better clinic with more tools, more clarity, and more value for </a:t>
            </a:r>
            <a:r>
              <a:rPr lang="en-US" sz="4400" b="1" i="1" u="sng" dirty="0">
                <a:solidFill>
                  <a:schemeClr val="bg1"/>
                </a:solidFill>
              </a:rPr>
              <a:t>your patients</a:t>
            </a:r>
            <a:r>
              <a:rPr lang="en-US" sz="4400" b="1" dirty="0">
                <a:solidFill>
                  <a:schemeClr val="bg1"/>
                </a:solidFill>
              </a:rPr>
              <a:t>. </a:t>
            </a:r>
            <a:br>
              <a:rPr lang="en-US" sz="4400" b="1" dirty="0">
                <a:solidFill>
                  <a:schemeClr val="bg1"/>
                </a:solidFill>
              </a:rPr>
            </a:br>
            <a:br>
              <a:rPr lang="en-US" sz="4400" b="1" dirty="0">
                <a:solidFill>
                  <a:schemeClr val="bg1"/>
                </a:solidFill>
              </a:rPr>
            </a:br>
            <a:r>
              <a:rPr lang="en-US" sz="4400" b="1" dirty="0">
                <a:solidFill>
                  <a:schemeClr val="bg1"/>
                </a:solidFill>
              </a:rPr>
              <a:t>When done right, the revenue looks after itself.”</a:t>
            </a:r>
            <a:endParaRPr lang="en-GB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241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c85265d-a758-4d88-9b24-25838b2b9b43" xsi:nil="true"/>
    <lcf76f155ced4ddcb4097134ff3c332f xmlns="8d926b48-fef1-4154-b579-1243db59162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161F940102564AA64E786FC9955065" ma:contentTypeVersion="18" ma:contentTypeDescription="Create a new document." ma:contentTypeScope="" ma:versionID="62030978d35d44d920c7735c512831b9">
  <xsd:schema xmlns:xsd="http://www.w3.org/2001/XMLSchema" xmlns:xs="http://www.w3.org/2001/XMLSchema" xmlns:p="http://schemas.microsoft.com/office/2006/metadata/properties" xmlns:ns2="8d926b48-fef1-4154-b579-1243db591627" xmlns:ns3="cc85265d-a758-4d88-9b24-25838b2b9b43" targetNamespace="http://schemas.microsoft.com/office/2006/metadata/properties" ma:root="true" ma:fieldsID="cd5f7100af47e545e2cf1b869a89b2d6" ns2:_="" ns3:_="">
    <xsd:import namespace="8d926b48-fef1-4154-b579-1243db591627"/>
    <xsd:import namespace="cc85265d-a758-4d88-9b24-25838b2b9b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926b48-fef1-4154-b579-1243db5916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334cc68-6353-441f-80d0-bfd080c657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85265d-a758-4d88-9b24-25838b2b9b4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d56c745-44ab-488b-aa39-0fed986e3945}" ma:internalName="TaxCatchAll" ma:showField="CatchAllData" ma:web="cc85265d-a758-4d88-9b24-25838b2b9b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50C156-6B97-4470-9132-F94FC2AEA2E9}">
  <ds:schemaRefs>
    <ds:schemaRef ds:uri="http://schemas.microsoft.com/office/2006/metadata/properties"/>
    <ds:schemaRef ds:uri="http://schemas.microsoft.com/office/infopath/2007/PartnerControls"/>
    <ds:schemaRef ds:uri="cc85265d-a758-4d88-9b24-25838b2b9b43"/>
    <ds:schemaRef ds:uri="8d926b48-fef1-4154-b579-1243db591627"/>
  </ds:schemaRefs>
</ds:datastoreItem>
</file>

<file path=customXml/itemProps2.xml><?xml version="1.0" encoding="utf-8"?>
<ds:datastoreItem xmlns:ds="http://schemas.openxmlformats.org/officeDocument/2006/customXml" ds:itemID="{C2D92C54-F6F5-419C-A5FF-D77F128559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926b48-fef1-4154-b579-1243db591627"/>
    <ds:schemaRef ds:uri="cc85265d-a758-4d88-9b24-25838b2b9b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BD0BF06-F961-4431-91C9-5CDD2B6773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843</Words>
  <Application>Microsoft Office PowerPoint</Application>
  <PresentationFormat>Widescreen</PresentationFormat>
  <Paragraphs>117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 Theme</vt:lpstr>
      <vt:lpstr>"Diversifying Revenue Streams in MSK Practice: Balancing Business with Better Care" </vt:lpstr>
      <vt:lpstr>Introduction &amp; Disclosures</vt:lpstr>
      <vt:lpstr>Why Diversify?</vt:lpstr>
      <vt:lpstr>Understanding ROI</vt:lpstr>
      <vt:lpstr>Real-World Example #1 </vt:lpstr>
      <vt:lpstr>Real-World Example #2 </vt:lpstr>
      <vt:lpstr>Shockwave – Revenue and Reputation </vt:lpstr>
      <vt:lpstr>Force Plates &amp; Dynamometry </vt:lpstr>
      <vt:lpstr>The Risk of Over-Diversification:   A Cautionary Tale from Shockwave</vt:lpstr>
      <vt:lpstr>Final Thoughts </vt:lpstr>
      <vt:lpstr>“Diversification isn’t about selling more stuff”  —   “It’s about being a better clinic with more tools, more clarity, and more value for your patients.   When done right, the revenue looks after itself.”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Dominic Smith</dc:creator>
  <cp:lastModifiedBy>Dominic Smith</cp:lastModifiedBy>
  <cp:revision>2</cp:revision>
  <dcterms:created xsi:type="dcterms:W3CDTF">2025-04-21T19:12:54Z</dcterms:created>
  <dcterms:modified xsi:type="dcterms:W3CDTF">2025-04-22T12:02:17Z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0x010100D6161F940102564AA64E786FC9955065</vt:lpwstr>
  </property>
  <property fmtid="{D5CDD505-2E9C-101B-9397-08002B2CF9AE}" pid="3" name="MediaServiceImageTags">
    <vt:lpwstr/>
  </property>
</Properties>
</file>